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0" r:id="rId5"/>
    <p:sldMasterId id="2147483692" r:id="rId6"/>
  </p:sldMasterIdLst>
  <p:notesMasterIdLst>
    <p:notesMasterId r:id="rId30"/>
  </p:notesMasterIdLst>
  <p:sldIdLst>
    <p:sldId id="256" r:id="rId7"/>
    <p:sldId id="333" r:id="rId8"/>
    <p:sldId id="334" r:id="rId9"/>
    <p:sldId id="330" r:id="rId10"/>
    <p:sldId id="297" r:id="rId11"/>
    <p:sldId id="352" r:id="rId12"/>
    <p:sldId id="353" r:id="rId13"/>
    <p:sldId id="358" r:id="rId14"/>
    <p:sldId id="354" r:id="rId15"/>
    <p:sldId id="359" r:id="rId16"/>
    <p:sldId id="355" r:id="rId17"/>
    <p:sldId id="303" r:id="rId18"/>
    <p:sldId id="340" r:id="rId19"/>
    <p:sldId id="341" r:id="rId20"/>
    <p:sldId id="342" r:id="rId21"/>
    <p:sldId id="343" r:id="rId22"/>
    <p:sldId id="344" r:id="rId23"/>
    <p:sldId id="346" r:id="rId24"/>
    <p:sldId id="347" r:id="rId25"/>
    <p:sldId id="348" r:id="rId26"/>
    <p:sldId id="349" r:id="rId27"/>
    <p:sldId id="356" r:id="rId28"/>
    <p:sldId id="357" r:id="rId29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pos="42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орульник Наталья Вячеславовна" initials="БНВ" lastIdx="1" clrIdx="0"/>
  <p:cmAuthor id="1" name="Елисеева Наталья Вячеславовна" initials="ЕНВ" lastIdx="4" clrIdx="1"/>
  <p:cmAuthor id="2" name="Калинина Светлана Викторовна" initials="КСВ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EFF3EA"/>
    <a:srgbClr val="FFFFFF"/>
    <a:srgbClr val="FEC903"/>
    <a:srgbClr val="9ECC2C"/>
    <a:srgbClr val="5EA038"/>
    <a:srgbClr val="1C7935"/>
    <a:srgbClr val="5DA038"/>
    <a:srgbClr val="D09C2B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9" autoAdjust="0"/>
    <p:restoredTop sz="94532" autoAdjust="0"/>
  </p:normalViewPr>
  <p:slideViewPr>
    <p:cSldViewPr>
      <p:cViewPr varScale="1">
        <p:scale>
          <a:sx n="109" d="100"/>
          <a:sy n="109" d="100"/>
        </p:scale>
        <p:origin x="102" y="102"/>
      </p:cViewPr>
      <p:guideLst>
        <p:guide orient="horz" pos="976"/>
        <p:guide pos="428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47B3C-1080-4B1C-911F-349AA81B722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89D812C-924C-4E90-85FE-5443CC4B506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A630B1C-6064-4285-AE76-1CDB1FF3FC9C}" type="parTrans" cxnId="{F8F2D6AB-43A9-47CD-B4B1-90EAE6329B1B}">
      <dgm:prSet/>
      <dgm:spPr/>
      <dgm:t>
        <a:bodyPr/>
        <a:lstStyle/>
        <a:p>
          <a:endParaRPr lang="ru-RU"/>
        </a:p>
      </dgm:t>
    </dgm:pt>
    <dgm:pt modelId="{2B1FCF21-9AF2-4E2E-856E-AEEA795E9678}" type="sibTrans" cxnId="{F8F2D6AB-43A9-47CD-B4B1-90EAE6329B1B}">
      <dgm:prSet/>
      <dgm:spPr/>
      <dgm:t>
        <a:bodyPr/>
        <a:lstStyle/>
        <a:p>
          <a:endParaRPr lang="ru-RU"/>
        </a:p>
      </dgm:t>
    </dgm:pt>
    <dgm:pt modelId="{D34A19A6-3E07-498C-9289-7A15D4B22C0D}">
      <dgm:prSet phldrT="[Текст]"/>
      <dgm:spPr/>
      <dgm:t>
        <a:bodyPr/>
        <a:lstStyle/>
        <a:p>
          <a:r>
            <a:rPr lang="ru-RU" dirty="0" smtClean="0"/>
            <a:t>Страхованию подлежит </a:t>
          </a:r>
          <a:r>
            <a:rPr lang="ru-RU" b="1" u="sng" dirty="0" smtClean="0"/>
            <a:t>всё имеющееся поголовье </a:t>
          </a:r>
          <a:r>
            <a:rPr lang="ru-RU" dirty="0" smtClean="0"/>
            <a:t>сельскохозяйственных животных.</a:t>
          </a:r>
          <a:endParaRPr lang="ru-RU" dirty="0"/>
        </a:p>
      </dgm:t>
    </dgm:pt>
    <dgm:pt modelId="{F39849FD-B3BF-4944-A91E-B35BE067E5DB}" type="parTrans" cxnId="{A88028F7-0028-45E9-848A-6240A6A83DB5}">
      <dgm:prSet/>
      <dgm:spPr/>
      <dgm:t>
        <a:bodyPr/>
        <a:lstStyle/>
        <a:p>
          <a:endParaRPr lang="ru-RU"/>
        </a:p>
      </dgm:t>
    </dgm:pt>
    <dgm:pt modelId="{3FAAC9FF-564F-4EB1-BD53-01AFF98B4179}" type="sibTrans" cxnId="{A88028F7-0028-45E9-848A-6240A6A83DB5}">
      <dgm:prSet/>
      <dgm:spPr/>
      <dgm:t>
        <a:bodyPr/>
        <a:lstStyle/>
        <a:p>
          <a:endParaRPr lang="ru-RU"/>
        </a:p>
      </dgm:t>
    </dgm:pt>
    <dgm:pt modelId="{24967479-8456-4D6D-9C1A-5F41FB9465F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C4E558-DAB9-4D11-A1D4-7F78066618E4}" type="parTrans" cxnId="{9C6918DE-2079-49B8-A4B8-6C298AEE2047}">
      <dgm:prSet/>
      <dgm:spPr/>
      <dgm:t>
        <a:bodyPr/>
        <a:lstStyle/>
        <a:p>
          <a:endParaRPr lang="ru-RU"/>
        </a:p>
      </dgm:t>
    </dgm:pt>
    <dgm:pt modelId="{B346608B-B41C-41D8-8EBB-CA7DB278AD3B}" type="sibTrans" cxnId="{9C6918DE-2079-49B8-A4B8-6C298AEE2047}">
      <dgm:prSet/>
      <dgm:spPr/>
      <dgm:t>
        <a:bodyPr/>
        <a:lstStyle/>
        <a:p>
          <a:endParaRPr lang="ru-RU"/>
        </a:p>
      </dgm:t>
    </dgm:pt>
    <dgm:pt modelId="{074B06AE-5B24-40D9-A75D-9405214F4F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749BBB3-E682-4829-AA42-A71190C0E0ED}" type="parTrans" cxnId="{AC81FD5B-0D72-4E89-AC42-CAAC6B597FFE}">
      <dgm:prSet/>
      <dgm:spPr/>
      <dgm:t>
        <a:bodyPr/>
        <a:lstStyle/>
        <a:p>
          <a:endParaRPr lang="ru-RU"/>
        </a:p>
      </dgm:t>
    </dgm:pt>
    <dgm:pt modelId="{AB3A3591-CBDF-4C96-90AA-7C34AF00E09B}" type="sibTrans" cxnId="{AC81FD5B-0D72-4E89-AC42-CAAC6B597FFE}">
      <dgm:prSet/>
      <dgm:spPr/>
      <dgm:t>
        <a:bodyPr/>
        <a:lstStyle/>
        <a:p>
          <a:endParaRPr lang="ru-RU"/>
        </a:p>
      </dgm:t>
    </dgm:pt>
    <dgm:pt modelId="{A46C1864-14CD-4AD3-A3A1-713545B6206D}">
      <dgm:prSet phldrT="[Текст]"/>
      <dgm:spPr/>
      <dgm:t>
        <a:bodyPr/>
        <a:lstStyle/>
        <a:p>
          <a:r>
            <a:rPr lang="ru-RU" dirty="0" smtClean="0"/>
            <a:t>Договор страхования вступает в силу </a:t>
          </a:r>
          <a:r>
            <a:rPr lang="ru-RU" b="1" u="sng" dirty="0" smtClean="0"/>
            <a:t>после оплаты 50% </a:t>
          </a:r>
          <a:r>
            <a:rPr lang="ru-RU" dirty="0" smtClean="0"/>
            <a:t>начисленной страховой премии.</a:t>
          </a:r>
          <a:endParaRPr lang="ru-RU" dirty="0"/>
        </a:p>
      </dgm:t>
    </dgm:pt>
    <dgm:pt modelId="{E159890B-34A8-46C9-819E-2F1FFD5FDAA2}" type="parTrans" cxnId="{1F61BD5B-67F9-4DF3-AA8D-2F43AA993019}">
      <dgm:prSet/>
      <dgm:spPr/>
      <dgm:t>
        <a:bodyPr/>
        <a:lstStyle/>
        <a:p>
          <a:endParaRPr lang="ru-RU"/>
        </a:p>
      </dgm:t>
    </dgm:pt>
    <dgm:pt modelId="{6E784DEA-F19A-4A8A-8166-142030F6B7F6}" type="sibTrans" cxnId="{1F61BD5B-67F9-4DF3-AA8D-2F43AA993019}">
      <dgm:prSet/>
      <dgm:spPr/>
      <dgm:t>
        <a:bodyPr/>
        <a:lstStyle/>
        <a:p>
          <a:endParaRPr lang="ru-RU"/>
        </a:p>
      </dgm:t>
    </dgm:pt>
    <dgm:pt modelId="{07306309-96FC-42B4-9AB4-8C32EE90CFB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CB91A1-8DB7-4F7A-AACE-EBC80C73A31D}" type="parTrans" cxnId="{5BB63C85-9E65-4947-B9B7-B7DE8DD4A8CB}">
      <dgm:prSet/>
      <dgm:spPr/>
      <dgm:t>
        <a:bodyPr/>
        <a:lstStyle/>
        <a:p>
          <a:endParaRPr lang="ru-RU"/>
        </a:p>
      </dgm:t>
    </dgm:pt>
    <dgm:pt modelId="{31AA3E01-92CE-4873-807C-93017F3E9DC3}" type="sibTrans" cxnId="{5BB63C85-9E65-4947-B9B7-B7DE8DD4A8CB}">
      <dgm:prSet/>
      <dgm:spPr/>
      <dgm:t>
        <a:bodyPr/>
        <a:lstStyle/>
        <a:p>
          <a:endParaRPr lang="ru-RU"/>
        </a:p>
      </dgm:t>
    </dgm:pt>
    <dgm:pt modelId="{7AD3A6E6-0A10-48AE-B0E1-49281805181E}">
      <dgm:prSet/>
      <dgm:spPr/>
      <dgm:t>
        <a:bodyPr/>
        <a:lstStyle/>
        <a:p>
          <a:r>
            <a:rPr lang="ru-RU" dirty="0" smtClean="0"/>
            <a:t>Срок страхования </a:t>
          </a:r>
          <a:r>
            <a:rPr lang="ru-RU" b="1" u="sng" dirty="0" smtClean="0"/>
            <a:t>1 год.</a:t>
          </a:r>
          <a:endParaRPr lang="ru-RU" b="1" u="sng" dirty="0"/>
        </a:p>
      </dgm:t>
    </dgm:pt>
    <dgm:pt modelId="{1649E14B-690B-4C61-A061-9245D539AB8A}" type="parTrans" cxnId="{4D3B7CE9-0707-4806-86D9-231CA60534A8}">
      <dgm:prSet/>
      <dgm:spPr/>
      <dgm:t>
        <a:bodyPr/>
        <a:lstStyle/>
        <a:p>
          <a:endParaRPr lang="ru-RU"/>
        </a:p>
      </dgm:t>
    </dgm:pt>
    <dgm:pt modelId="{6E86176D-3938-4F07-BA1F-CFEBEFB59E8D}" type="sibTrans" cxnId="{4D3B7CE9-0707-4806-86D9-231CA60534A8}">
      <dgm:prSet/>
      <dgm:spPr/>
      <dgm:t>
        <a:bodyPr/>
        <a:lstStyle/>
        <a:p>
          <a:endParaRPr lang="ru-RU"/>
        </a:p>
      </dgm:t>
    </dgm:pt>
    <dgm:pt modelId="{F677F595-19D5-4EDE-BB3C-20D54574B7C3}">
      <dgm:prSet/>
      <dgm:spPr/>
      <dgm:t>
        <a:bodyPr/>
        <a:lstStyle/>
        <a:p>
          <a:r>
            <a:rPr lang="ru-RU" dirty="0" smtClean="0"/>
            <a:t>Страховая сумма в договоре страхования установлена в размере не менее чем </a:t>
          </a:r>
          <a:r>
            <a:rPr lang="ru-RU" b="1" u="sng" dirty="0" smtClean="0"/>
            <a:t>70% от страховой стоимости.</a:t>
          </a:r>
          <a:endParaRPr lang="ru-RU" b="1" u="sng" dirty="0"/>
        </a:p>
      </dgm:t>
    </dgm:pt>
    <dgm:pt modelId="{5C29D80E-752F-408F-8E8E-C8C9304328A2}" type="parTrans" cxnId="{DF499BC2-BFF3-405E-B115-2ACAE41A9364}">
      <dgm:prSet/>
      <dgm:spPr/>
      <dgm:t>
        <a:bodyPr/>
        <a:lstStyle/>
        <a:p>
          <a:endParaRPr lang="ru-RU"/>
        </a:p>
      </dgm:t>
    </dgm:pt>
    <dgm:pt modelId="{3FD408EA-56CE-408E-9C20-1E628D260300}" type="sibTrans" cxnId="{DF499BC2-BFF3-405E-B115-2ACAE41A9364}">
      <dgm:prSet/>
      <dgm:spPr/>
      <dgm:t>
        <a:bodyPr/>
        <a:lstStyle/>
        <a:p>
          <a:endParaRPr lang="ru-RU"/>
        </a:p>
      </dgm:t>
    </dgm:pt>
    <dgm:pt modelId="{80262647-F5DC-48C4-BD1C-CDECAC4AE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7543849-AAC2-43C3-B3E0-3FB5DA0855F7}" type="sibTrans" cxnId="{93A345A6-B1DC-4E3C-8496-F7A6DCDF8DEB}">
      <dgm:prSet/>
      <dgm:spPr/>
      <dgm:t>
        <a:bodyPr/>
        <a:lstStyle/>
        <a:p>
          <a:endParaRPr lang="ru-RU"/>
        </a:p>
      </dgm:t>
    </dgm:pt>
    <dgm:pt modelId="{D6FBFE4D-EF56-4616-A548-D74F36285F3C}" type="parTrans" cxnId="{93A345A6-B1DC-4E3C-8496-F7A6DCDF8DEB}">
      <dgm:prSet/>
      <dgm:spPr/>
      <dgm:t>
        <a:bodyPr/>
        <a:lstStyle/>
        <a:p>
          <a:endParaRPr lang="ru-RU"/>
        </a:p>
      </dgm:t>
    </dgm:pt>
    <dgm:pt modelId="{343533C1-C2D4-4CF9-9D78-AEBE90EBACA3}">
      <dgm:prSet custT="1"/>
      <dgm:spPr/>
      <dgm:t>
        <a:bodyPr/>
        <a:lstStyle/>
        <a:p>
          <a:r>
            <a:rPr lang="ru-RU" sz="2000" dirty="0" smtClean="0"/>
            <a:t>Франшиза не превышает </a:t>
          </a:r>
          <a:r>
            <a:rPr lang="ru-RU" sz="2000" b="1" u="sng" dirty="0" smtClean="0"/>
            <a:t>30</a:t>
          </a:r>
          <a:r>
            <a:rPr lang="ru-RU" sz="2000" b="1" u="sng" dirty="0" smtClean="0"/>
            <a:t>% </a:t>
          </a:r>
          <a:r>
            <a:rPr lang="ru-RU" sz="2000" b="1" u="sng" dirty="0" smtClean="0"/>
            <a:t>от страховой суммы </a:t>
          </a:r>
          <a:r>
            <a:rPr lang="ru-RU" sz="1500" b="0" u="sng" dirty="0" smtClean="0"/>
            <a:t>(</a:t>
          </a:r>
          <a:r>
            <a:rPr lang="ru-RU" sz="1500" dirty="0" smtClean="0"/>
            <a:t>часть убытков, которая не подлежит возмещению Страховщиком при наступлении страхового случая) </a:t>
          </a:r>
          <a:endParaRPr lang="ru-RU" sz="1500" b="1" u="sng" dirty="0"/>
        </a:p>
      </dgm:t>
    </dgm:pt>
    <dgm:pt modelId="{4C3750B2-1437-4FAA-9699-2BB0CBA38904}" type="sibTrans" cxnId="{84D35F9B-C08C-4324-82CC-417BEFEFB3BB}">
      <dgm:prSet/>
      <dgm:spPr/>
      <dgm:t>
        <a:bodyPr/>
        <a:lstStyle/>
        <a:p>
          <a:endParaRPr lang="ru-RU"/>
        </a:p>
      </dgm:t>
    </dgm:pt>
    <dgm:pt modelId="{3046569C-43D6-45EB-87F0-A08F79CA3DB4}" type="parTrans" cxnId="{84D35F9B-C08C-4324-82CC-417BEFEFB3BB}">
      <dgm:prSet/>
      <dgm:spPr/>
      <dgm:t>
        <a:bodyPr/>
        <a:lstStyle/>
        <a:p>
          <a:endParaRPr lang="ru-RU"/>
        </a:p>
      </dgm:t>
    </dgm:pt>
    <dgm:pt modelId="{3806ECA6-760F-413B-BAA5-29C226444B8D}" type="pres">
      <dgm:prSet presAssocID="{29147B3C-1080-4B1C-911F-349AA81B72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C6767-C2AD-425D-8580-15C2ED4236D5}" type="pres">
      <dgm:prSet presAssocID="{489D812C-924C-4E90-85FE-5443CC4B506D}" presName="composite" presStyleCnt="0"/>
      <dgm:spPr/>
      <dgm:t>
        <a:bodyPr/>
        <a:lstStyle/>
        <a:p>
          <a:endParaRPr lang="ru-RU"/>
        </a:p>
      </dgm:t>
    </dgm:pt>
    <dgm:pt modelId="{24717FCA-A4FB-400C-8E0C-926CE7A1FDFA}" type="pres">
      <dgm:prSet presAssocID="{489D812C-924C-4E90-85FE-5443CC4B50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0D86-1F66-4C1A-8E81-B0B278C8809E}" type="pres">
      <dgm:prSet presAssocID="{489D812C-924C-4E90-85FE-5443CC4B506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67B-6828-4C80-A744-5054F2F4F146}" type="pres">
      <dgm:prSet presAssocID="{2B1FCF21-9AF2-4E2E-856E-AEEA795E9678}" presName="sp" presStyleCnt="0"/>
      <dgm:spPr/>
      <dgm:t>
        <a:bodyPr/>
        <a:lstStyle/>
        <a:p>
          <a:endParaRPr lang="ru-RU"/>
        </a:p>
      </dgm:t>
    </dgm:pt>
    <dgm:pt modelId="{B7EA4CE9-A0AF-4223-9649-C4A2E5A078AF}" type="pres">
      <dgm:prSet presAssocID="{24967479-8456-4D6D-9C1A-5F41FB9465F7}" presName="composite" presStyleCnt="0"/>
      <dgm:spPr/>
      <dgm:t>
        <a:bodyPr/>
        <a:lstStyle/>
        <a:p>
          <a:endParaRPr lang="ru-RU"/>
        </a:p>
      </dgm:t>
    </dgm:pt>
    <dgm:pt modelId="{2AB4B686-AF35-4451-9D5F-6C2CBB147878}" type="pres">
      <dgm:prSet presAssocID="{24967479-8456-4D6D-9C1A-5F41FB9465F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B942-207C-4649-86BD-95EF88B85345}" type="pres">
      <dgm:prSet presAssocID="{24967479-8456-4D6D-9C1A-5F41FB9465F7}" presName="descendantText" presStyleLbl="alignAcc1" presStyleIdx="1" presStyleCnt="5" custLinFactNeighborX="38" custLinFactNeighborY="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FA93-AC34-42BB-A537-0838BF1FB2CC}" type="pres">
      <dgm:prSet presAssocID="{B346608B-B41C-41D8-8EBB-CA7DB278AD3B}" presName="sp" presStyleCnt="0"/>
      <dgm:spPr/>
      <dgm:t>
        <a:bodyPr/>
        <a:lstStyle/>
        <a:p>
          <a:endParaRPr lang="ru-RU"/>
        </a:p>
      </dgm:t>
    </dgm:pt>
    <dgm:pt modelId="{50487C2C-F4FE-48F7-ACA9-B7EF058BD195}" type="pres">
      <dgm:prSet presAssocID="{074B06AE-5B24-40D9-A75D-9405214F4F50}" presName="composite" presStyleCnt="0"/>
      <dgm:spPr/>
      <dgm:t>
        <a:bodyPr/>
        <a:lstStyle/>
        <a:p>
          <a:endParaRPr lang="ru-RU"/>
        </a:p>
      </dgm:t>
    </dgm:pt>
    <dgm:pt modelId="{DE77CB62-CDC4-4C6F-B60D-7A90CEA69BF0}" type="pres">
      <dgm:prSet presAssocID="{074B06AE-5B24-40D9-A75D-9405214F4F5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FC1F-F0ED-4FAF-BFAA-0AF4D729AC9F}" type="pres">
      <dgm:prSet presAssocID="{074B06AE-5B24-40D9-A75D-9405214F4F5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D2CF-62B4-4F9D-A433-70147E1E9A96}" type="pres">
      <dgm:prSet presAssocID="{AB3A3591-CBDF-4C96-90AA-7C34AF00E09B}" presName="sp" presStyleCnt="0"/>
      <dgm:spPr/>
      <dgm:t>
        <a:bodyPr/>
        <a:lstStyle/>
        <a:p>
          <a:endParaRPr lang="ru-RU"/>
        </a:p>
      </dgm:t>
    </dgm:pt>
    <dgm:pt modelId="{4893CA71-23BE-4E40-819A-9C40B7CDD98F}" type="pres">
      <dgm:prSet presAssocID="{07306309-96FC-42B4-9AB4-8C32EE90CFBF}" presName="composite" presStyleCnt="0"/>
      <dgm:spPr/>
      <dgm:t>
        <a:bodyPr/>
        <a:lstStyle/>
        <a:p>
          <a:endParaRPr lang="ru-RU"/>
        </a:p>
      </dgm:t>
    </dgm:pt>
    <dgm:pt modelId="{195199E1-D869-4C2E-A59C-DBACCBCE5388}" type="pres">
      <dgm:prSet presAssocID="{07306309-96FC-42B4-9AB4-8C32EE90CFB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A083-7A99-4D73-B6F0-1CBD251361AC}" type="pres">
      <dgm:prSet presAssocID="{07306309-96FC-42B4-9AB4-8C32EE90CFB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1148-9309-48A8-A2C4-BC94E2A53988}" type="pres">
      <dgm:prSet presAssocID="{31AA3E01-92CE-4873-807C-93017F3E9DC3}" presName="sp" presStyleCnt="0"/>
      <dgm:spPr/>
      <dgm:t>
        <a:bodyPr/>
        <a:lstStyle/>
        <a:p>
          <a:endParaRPr lang="ru-RU"/>
        </a:p>
      </dgm:t>
    </dgm:pt>
    <dgm:pt modelId="{AF0A11FD-E096-4C6C-BF08-F5826B9EB6F7}" type="pres">
      <dgm:prSet presAssocID="{80262647-F5DC-48C4-BD1C-CDECAC4AE6A8}" presName="composite" presStyleCnt="0"/>
      <dgm:spPr/>
      <dgm:t>
        <a:bodyPr/>
        <a:lstStyle/>
        <a:p>
          <a:endParaRPr lang="ru-RU"/>
        </a:p>
      </dgm:t>
    </dgm:pt>
    <dgm:pt modelId="{EFE7D732-1171-4287-B7CD-22FCED2C4FCA}" type="pres">
      <dgm:prSet presAssocID="{80262647-F5DC-48C4-BD1C-CDECAC4AE6A8}" presName="parentText" presStyleLbl="alignNode1" presStyleIdx="4" presStyleCnt="5" custLinFactNeighborX="0" custLinFactNeighborY="-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C1BF-8798-42EB-9B7B-D4813CEBCF96}" type="pres">
      <dgm:prSet presAssocID="{80262647-F5DC-48C4-BD1C-CDECAC4AE6A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18163-F4CF-453F-AD3B-E0643DBEAB2C}" type="presOf" srcId="{80262647-F5DC-48C4-BD1C-CDECAC4AE6A8}" destId="{EFE7D732-1171-4287-B7CD-22FCED2C4FCA}" srcOrd="0" destOrd="0" presId="urn:microsoft.com/office/officeart/2005/8/layout/chevron2"/>
    <dgm:cxn modelId="{A0FF48ED-FC75-4854-ADB6-59450D0119FA}" type="presOf" srcId="{489D812C-924C-4E90-85FE-5443CC4B506D}" destId="{24717FCA-A4FB-400C-8E0C-926CE7A1FDFA}" srcOrd="0" destOrd="0" presId="urn:microsoft.com/office/officeart/2005/8/layout/chevron2"/>
    <dgm:cxn modelId="{34B93CBF-F3DF-4198-9BCA-0FC364151B23}" type="presOf" srcId="{29147B3C-1080-4B1C-911F-349AA81B722B}" destId="{3806ECA6-760F-413B-BAA5-29C226444B8D}" srcOrd="0" destOrd="0" presId="urn:microsoft.com/office/officeart/2005/8/layout/chevron2"/>
    <dgm:cxn modelId="{84D35F9B-C08C-4324-82CC-417BEFEFB3BB}" srcId="{80262647-F5DC-48C4-BD1C-CDECAC4AE6A8}" destId="{343533C1-C2D4-4CF9-9D78-AEBE90EBACA3}" srcOrd="0" destOrd="0" parTransId="{3046569C-43D6-45EB-87F0-A08F79CA3DB4}" sibTransId="{4C3750B2-1437-4FAA-9699-2BB0CBA38904}"/>
    <dgm:cxn modelId="{5BB63C85-9E65-4947-B9B7-B7DE8DD4A8CB}" srcId="{29147B3C-1080-4B1C-911F-349AA81B722B}" destId="{07306309-96FC-42B4-9AB4-8C32EE90CFBF}" srcOrd="3" destOrd="0" parTransId="{F3CB91A1-8DB7-4F7A-AACE-EBC80C73A31D}" sibTransId="{31AA3E01-92CE-4873-807C-93017F3E9DC3}"/>
    <dgm:cxn modelId="{AC81FD5B-0D72-4E89-AC42-CAAC6B597FFE}" srcId="{29147B3C-1080-4B1C-911F-349AA81B722B}" destId="{074B06AE-5B24-40D9-A75D-9405214F4F50}" srcOrd="2" destOrd="0" parTransId="{1749BBB3-E682-4829-AA42-A71190C0E0ED}" sibTransId="{AB3A3591-CBDF-4C96-90AA-7C34AF00E09B}"/>
    <dgm:cxn modelId="{C3B90EDB-57DE-40CA-BF1B-B9338D7B94CA}" type="presOf" srcId="{07306309-96FC-42B4-9AB4-8C32EE90CFBF}" destId="{195199E1-D869-4C2E-A59C-DBACCBCE5388}" srcOrd="0" destOrd="0" presId="urn:microsoft.com/office/officeart/2005/8/layout/chevron2"/>
    <dgm:cxn modelId="{F8F2D6AB-43A9-47CD-B4B1-90EAE6329B1B}" srcId="{29147B3C-1080-4B1C-911F-349AA81B722B}" destId="{489D812C-924C-4E90-85FE-5443CC4B506D}" srcOrd="0" destOrd="0" parTransId="{CA630B1C-6064-4285-AE76-1CDB1FF3FC9C}" sibTransId="{2B1FCF21-9AF2-4E2E-856E-AEEA795E9678}"/>
    <dgm:cxn modelId="{B8FBDF74-2CC0-4599-8580-BF8CD69870F5}" type="presOf" srcId="{343533C1-C2D4-4CF9-9D78-AEBE90EBACA3}" destId="{73B7C1BF-8798-42EB-9B7B-D4813CEBCF96}" srcOrd="0" destOrd="0" presId="urn:microsoft.com/office/officeart/2005/8/layout/chevron2"/>
    <dgm:cxn modelId="{93A345A6-B1DC-4E3C-8496-F7A6DCDF8DEB}" srcId="{29147B3C-1080-4B1C-911F-349AA81B722B}" destId="{80262647-F5DC-48C4-BD1C-CDECAC4AE6A8}" srcOrd="4" destOrd="0" parTransId="{D6FBFE4D-EF56-4616-A548-D74F36285F3C}" sibTransId="{C7543849-AAC2-43C3-B3E0-3FB5DA0855F7}"/>
    <dgm:cxn modelId="{1E5C841C-72B8-4A28-820D-1D5FACDC6BF1}" type="presOf" srcId="{D34A19A6-3E07-498C-9289-7A15D4B22C0D}" destId="{71390D86-1F66-4C1A-8E81-B0B278C8809E}" srcOrd="0" destOrd="0" presId="urn:microsoft.com/office/officeart/2005/8/layout/chevron2"/>
    <dgm:cxn modelId="{941C4571-67EB-4E57-B80B-7626C1AAE3D5}" type="presOf" srcId="{074B06AE-5B24-40D9-A75D-9405214F4F50}" destId="{DE77CB62-CDC4-4C6F-B60D-7A90CEA69BF0}" srcOrd="0" destOrd="0" presId="urn:microsoft.com/office/officeart/2005/8/layout/chevron2"/>
    <dgm:cxn modelId="{A88028F7-0028-45E9-848A-6240A6A83DB5}" srcId="{489D812C-924C-4E90-85FE-5443CC4B506D}" destId="{D34A19A6-3E07-498C-9289-7A15D4B22C0D}" srcOrd="0" destOrd="0" parTransId="{F39849FD-B3BF-4944-A91E-B35BE067E5DB}" sibTransId="{3FAAC9FF-564F-4EB1-BD53-01AFF98B4179}"/>
    <dgm:cxn modelId="{BDEA7511-4F0C-42C5-9C67-A6A76487FED5}" type="presOf" srcId="{F677F595-19D5-4EDE-BB3C-20D54574B7C3}" destId="{FA96A083-7A99-4D73-B6F0-1CBD251361AC}" srcOrd="0" destOrd="0" presId="urn:microsoft.com/office/officeart/2005/8/layout/chevron2"/>
    <dgm:cxn modelId="{1F61BD5B-67F9-4DF3-AA8D-2F43AA993019}" srcId="{074B06AE-5B24-40D9-A75D-9405214F4F50}" destId="{A46C1864-14CD-4AD3-A3A1-713545B6206D}" srcOrd="0" destOrd="0" parTransId="{E159890B-34A8-46C9-819E-2F1FFD5FDAA2}" sibTransId="{6E784DEA-F19A-4A8A-8166-142030F6B7F6}"/>
    <dgm:cxn modelId="{DF499BC2-BFF3-405E-B115-2ACAE41A9364}" srcId="{07306309-96FC-42B4-9AB4-8C32EE90CFBF}" destId="{F677F595-19D5-4EDE-BB3C-20D54574B7C3}" srcOrd="0" destOrd="0" parTransId="{5C29D80E-752F-408F-8E8E-C8C9304328A2}" sibTransId="{3FD408EA-56CE-408E-9C20-1E628D260300}"/>
    <dgm:cxn modelId="{CB3E0931-C923-4F9F-94FB-C9DDF969EA4C}" type="presOf" srcId="{24967479-8456-4D6D-9C1A-5F41FB9465F7}" destId="{2AB4B686-AF35-4451-9D5F-6C2CBB147878}" srcOrd="0" destOrd="0" presId="urn:microsoft.com/office/officeart/2005/8/layout/chevron2"/>
    <dgm:cxn modelId="{9C6918DE-2079-49B8-A4B8-6C298AEE2047}" srcId="{29147B3C-1080-4B1C-911F-349AA81B722B}" destId="{24967479-8456-4D6D-9C1A-5F41FB9465F7}" srcOrd="1" destOrd="0" parTransId="{BCC4E558-DAB9-4D11-A1D4-7F78066618E4}" sibTransId="{B346608B-B41C-41D8-8EBB-CA7DB278AD3B}"/>
    <dgm:cxn modelId="{4D3B7CE9-0707-4806-86D9-231CA60534A8}" srcId="{24967479-8456-4D6D-9C1A-5F41FB9465F7}" destId="{7AD3A6E6-0A10-48AE-B0E1-49281805181E}" srcOrd="0" destOrd="0" parTransId="{1649E14B-690B-4C61-A061-9245D539AB8A}" sibTransId="{6E86176D-3938-4F07-BA1F-CFEBEFB59E8D}"/>
    <dgm:cxn modelId="{79312ED5-4F1A-4674-9DB6-AB588560282B}" type="presOf" srcId="{A46C1864-14CD-4AD3-A3A1-713545B6206D}" destId="{9191FC1F-F0ED-4FAF-BFAA-0AF4D729AC9F}" srcOrd="0" destOrd="0" presId="urn:microsoft.com/office/officeart/2005/8/layout/chevron2"/>
    <dgm:cxn modelId="{A9560499-EAFD-4028-8EDB-9BA2A8DFB0C0}" type="presOf" srcId="{7AD3A6E6-0A10-48AE-B0E1-49281805181E}" destId="{9887B942-207C-4649-86BD-95EF88B85345}" srcOrd="0" destOrd="0" presId="urn:microsoft.com/office/officeart/2005/8/layout/chevron2"/>
    <dgm:cxn modelId="{7C35BC93-37C1-49B6-9C16-20691F9FE64D}" type="presParOf" srcId="{3806ECA6-760F-413B-BAA5-29C226444B8D}" destId="{D7EC6767-C2AD-425D-8580-15C2ED4236D5}" srcOrd="0" destOrd="0" presId="urn:microsoft.com/office/officeart/2005/8/layout/chevron2"/>
    <dgm:cxn modelId="{C0580E06-7C90-47BA-AC1F-87B891F1706F}" type="presParOf" srcId="{D7EC6767-C2AD-425D-8580-15C2ED4236D5}" destId="{24717FCA-A4FB-400C-8E0C-926CE7A1FDFA}" srcOrd="0" destOrd="0" presId="urn:microsoft.com/office/officeart/2005/8/layout/chevron2"/>
    <dgm:cxn modelId="{089CE0DD-ABD5-493A-B0A4-BF8E90D17829}" type="presParOf" srcId="{D7EC6767-C2AD-425D-8580-15C2ED4236D5}" destId="{71390D86-1F66-4C1A-8E81-B0B278C8809E}" srcOrd="1" destOrd="0" presId="urn:microsoft.com/office/officeart/2005/8/layout/chevron2"/>
    <dgm:cxn modelId="{A9DC57DE-F985-4CEE-8711-FDF202128B57}" type="presParOf" srcId="{3806ECA6-760F-413B-BAA5-29C226444B8D}" destId="{2BB8267B-6828-4C80-A744-5054F2F4F146}" srcOrd="1" destOrd="0" presId="urn:microsoft.com/office/officeart/2005/8/layout/chevron2"/>
    <dgm:cxn modelId="{F52A61B4-0E5E-43C0-8AF9-D9CEA90584EA}" type="presParOf" srcId="{3806ECA6-760F-413B-BAA5-29C226444B8D}" destId="{B7EA4CE9-A0AF-4223-9649-C4A2E5A078AF}" srcOrd="2" destOrd="0" presId="urn:microsoft.com/office/officeart/2005/8/layout/chevron2"/>
    <dgm:cxn modelId="{42752CE7-AAD5-48DA-984F-5C1EF792CDC2}" type="presParOf" srcId="{B7EA4CE9-A0AF-4223-9649-C4A2E5A078AF}" destId="{2AB4B686-AF35-4451-9D5F-6C2CBB147878}" srcOrd="0" destOrd="0" presId="urn:microsoft.com/office/officeart/2005/8/layout/chevron2"/>
    <dgm:cxn modelId="{C3833BCA-8261-4833-ABCE-572A3DE6361F}" type="presParOf" srcId="{B7EA4CE9-A0AF-4223-9649-C4A2E5A078AF}" destId="{9887B942-207C-4649-86BD-95EF88B85345}" srcOrd="1" destOrd="0" presId="urn:microsoft.com/office/officeart/2005/8/layout/chevron2"/>
    <dgm:cxn modelId="{67C8C037-CCEB-462D-B271-E7C0F34BC2DB}" type="presParOf" srcId="{3806ECA6-760F-413B-BAA5-29C226444B8D}" destId="{84DAFA93-AC34-42BB-A537-0838BF1FB2CC}" srcOrd="3" destOrd="0" presId="urn:microsoft.com/office/officeart/2005/8/layout/chevron2"/>
    <dgm:cxn modelId="{75B81EEB-0E20-417A-B93A-086F5DE39187}" type="presParOf" srcId="{3806ECA6-760F-413B-BAA5-29C226444B8D}" destId="{50487C2C-F4FE-48F7-ACA9-B7EF058BD195}" srcOrd="4" destOrd="0" presId="urn:microsoft.com/office/officeart/2005/8/layout/chevron2"/>
    <dgm:cxn modelId="{5A9A152F-10B4-4A65-A0ED-6B3995D13045}" type="presParOf" srcId="{50487C2C-F4FE-48F7-ACA9-B7EF058BD195}" destId="{DE77CB62-CDC4-4C6F-B60D-7A90CEA69BF0}" srcOrd="0" destOrd="0" presId="urn:microsoft.com/office/officeart/2005/8/layout/chevron2"/>
    <dgm:cxn modelId="{AA6A92FD-0813-4A89-A3A0-AE102B637CC5}" type="presParOf" srcId="{50487C2C-F4FE-48F7-ACA9-B7EF058BD195}" destId="{9191FC1F-F0ED-4FAF-BFAA-0AF4D729AC9F}" srcOrd="1" destOrd="0" presId="urn:microsoft.com/office/officeart/2005/8/layout/chevron2"/>
    <dgm:cxn modelId="{3B615B11-D6D3-4C5A-BC2F-B69E0B983C98}" type="presParOf" srcId="{3806ECA6-760F-413B-BAA5-29C226444B8D}" destId="{17BDD2CF-62B4-4F9D-A433-70147E1E9A96}" srcOrd="5" destOrd="0" presId="urn:microsoft.com/office/officeart/2005/8/layout/chevron2"/>
    <dgm:cxn modelId="{A06F9810-5CE8-453A-9CBC-B1FCA73519F7}" type="presParOf" srcId="{3806ECA6-760F-413B-BAA5-29C226444B8D}" destId="{4893CA71-23BE-4E40-819A-9C40B7CDD98F}" srcOrd="6" destOrd="0" presId="urn:microsoft.com/office/officeart/2005/8/layout/chevron2"/>
    <dgm:cxn modelId="{9C463839-0375-45A5-9214-D4CB3CF7FAB7}" type="presParOf" srcId="{4893CA71-23BE-4E40-819A-9C40B7CDD98F}" destId="{195199E1-D869-4C2E-A59C-DBACCBCE5388}" srcOrd="0" destOrd="0" presId="urn:microsoft.com/office/officeart/2005/8/layout/chevron2"/>
    <dgm:cxn modelId="{23FCA99A-5082-49C8-A542-2ADEC808761C}" type="presParOf" srcId="{4893CA71-23BE-4E40-819A-9C40B7CDD98F}" destId="{FA96A083-7A99-4D73-B6F0-1CBD251361AC}" srcOrd="1" destOrd="0" presId="urn:microsoft.com/office/officeart/2005/8/layout/chevron2"/>
    <dgm:cxn modelId="{7CC30728-BD80-4F66-A88E-4C5C355ACD92}" type="presParOf" srcId="{3806ECA6-760F-413B-BAA5-29C226444B8D}" destId="{AB221148-9309-48A8-A2C4-BC94E2A53988}" srcOrd="7" destOrd="0" presId="urn:microsoft.com/office/officeart/2005/8/layout/chevron2"/>
    <dgm:cxn modelId="{87D23E25-D5B5-4FCF-8FCD-05AE449BEEF9}" type="presParOf" srcId="{3806ECA6-760F-413B-BAA5-29C226444B8D}" destId="{AF0A11FD-E096-4C6C-BF08-F5826B9EB6F7}" srcOrd="8" destOrd="0" presId="urn:microsoft.com/office/officeart/2005/8/layout/chevron2"/>
    <dgm:cxn modelId="{EAB322EC-D148-4E8B-913E-372AC4D4ECE2}" type="presParOf" srcId="{AF0A11FD-E096-4C6C-BF08-F5826B9EB6F7}" destId="{EFE7D732-1171-4287-B7CD-22FCED2C4FCA}" srcOrd="0" destOrd="0" presId="urn:microsoft.com/office/officeart/2005/8/layout/chevron2"/>
    <dgm:cxn modelId="{8E20998C-12A7-4E8D-84F8-BA2D08CED8DE}" type="presParOf" srcId="{AF0A11FD-E096-4C6C-BF08-F5826B9EB6F7}" destId="{73B7C1BF-8798-42EB-9B7B-D4813CEBCF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47B3C-1080-4B1C-911F-349AA81B722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89D812C-924C-4E90-85FE-5443CC4B506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A630B1C-6064-4285-AE76-1CDB1FF3FC9C}" type="parTrans" cxnId="{F8F2D6AB-43A9-47CD-B4B1-90EAE6329B1B}">
      <dgm:prSet/>
      <dgm:spPr/>
      <dgm:t>
        <a:bodyPr/>
        <a:lstStyle/>
        <a:p>
          <a:endParaRPr lang="ru-RU"/>
        </a:p>
      </dgm:t>
    </dgm:pt>
    <dgm:pt modelId="{2B1FCF21-9AF2-4E2E-856E-AEEA795E9678}" type="sibTrans" cxnId="{F8F2D6AB-43A9-47CD-B4B1-90EAE6329B1B}">
      <dgm:prSet/>
      <dgm:spPr/>
      <dgm:t>
        <a:bodyPr/>
        <a:lstStyle/>
        <a:p>
          <a:endParaRPr lang="ru-RU"/>
        </a:p>
      </dgm:t>
    </dgm:pt>
    <dgm:pt modelId="{D34A19A6-3E07-498C-9289-7A15D4B22C0D}">
      <dgm:prSet phldrT="[Текст]"/>
      <dgm:spPr/>
      <dgm:t>
        <a:bodyPr/>
        <a:lstStyle/>
        <a:p>
          <a:r>
            <a:rPr lang="ru-RU" dirty="0" smtClean="0"/>
            <a:t>Страхованию подлежит </a:t>
          </a:r>
          <a:r>
            <a:rPr lang="ru-RU" b="1" u="sng" dirty="0" smtClean="0"/>
            <a:t>вся площадь </a:t>
          </a:r>
          <a:r>
            <a:rPr lang="ru-RU" dirty="0" smtClean="0"/>
            <a:t>земельных участков, на которых выращивается данная с/х культура в пределах субъекта РФ.</a:t>
          </a:r>
          <a:endParaRPr lang="ru-RU" dirty="0"/>
        </a:p>
      </dgm:t>
    </dgm:pt>
    <dgm:pt modelId="{F39849FD-B3BF-4944-A91E-B35BE067E5DB}" type="parTrans" cxnId="{A88028F7-0028-45E9-848A-6240A6A83DB5}">
      <dgm:prSet/>
      <dgm:spPr/>
      <dgm:t>
        <a:bodyPr/>
        <a:lstStyle/>
        <a:p>
          <a:endParaRPr lang="ru-RU"/>
        </a:p>
      </dgm:t>
    </dgm:pt>
    <dgm:pt modelId="{3FAAC9FF-564F-4EB1-BD53-01AFF98B4179}" type="sibTrans" cxnId="{A88028F7-0028-45E9-848A-6240A6A83DB5}">
      <dgm:prSet/>
      <dgm:spPr/>
      <dgm:t>
        <a:bodyPr/>
        <a:lstStyle/>
        <a:p>
          <a:endParaRPr lang="ru-RU"/>
        </a:p>
      </dgm:t>
    </dgm:pt>
    <dgm:pt modelId="{24967479-8456-4D6D-9C1A-5F41FB9465F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CC4E558-DAB9-4D11-A1D4-7F78066618E4}" type="parTrans" cxnId="{9C6918DE-2079-49B8-A4B8-6C298AEE2047}">
      <dgm:prSet/>
      <dgm:spPr/>
      <dgm:t>
        <a:bodyPr/>
        <a:lstStyle/>
        <a:p>
          <a:endParaRPr lang="ru-RU"/>
        </a:p>
      </dgm:t>
    </dgm:pt>
    <dgm:pt modelId="{B346608B-B41C-41D8-8EBB-CA7DB278AD3B}" type="sibTrans" cxnId="{9C6918DE-2079-49B8-A4B8-6C298AEE2047}">
      <dgm:prSet/>
      <dgm:spPr/>
      <dgm:t>
        <a:bodyPr/>
        <a:lstStyle/>
        <a:p>
          <a:endParaRPr lang="ru-RU"/>
        </a:p>
      </dgm:t>
    </dgm:pt>
    <dgm:pt modelId="{074B06AE-5B24-40D9-A75D-9405214F4F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749BBB3-E682-4829-AA42-A71190C0E0ED}" type="parTrans" cxnId="{AC81FD5B-0D72-4E89-AC42-CAAC6B597FFE}">
      <dgm:prSet/>
      <dgm:spPr/>
      <dgm:t>
        <a:bodyPr/>
        <a:lstStyle/>
        <a:p>
          <a:endParaRPr lang="ru-RU"/>
        </a:p>
      </dgm:t>
    </dgm:pt>
    <dgm:pt modelId="{AB3A3591-CBDF-4C96-90AA-7C34AF00E09B}" type="sibTrans" cxnId="{AC81FD5B-0D72-4E89-AC42-CAAC6B597FFE}">
      <dgm:prSet/>
      <dgm:spPr/>
      <dgm:t>
        <a:bodyPr/>
        <a:lstStyle/>
        <a:p>
          <a:endParaRPr lang="ru-RU"/>
        </a:p>
      </dgm:t>
    </dgm:pt>
    <dgm:pt modelId="{A46C1864-14CD-4AD3-A3A1-713545B6206D}">
      <dgm:prSet phldrT="[Текст]"/>
      <dgm:spPr/>
      <dgm:t>
        <a:bodyPr/>
        <a:lstStyle/>
        <a:p>
          <a:r>
            <a:rPr lang="ru-RU" dirty="0" smtClean="0"/>
            <a:t>Договор страхования вступает в силу </a:t>
          </a:r>
          <a:r>
            <a:rPr lang="ru-RU" b="1" u="sng" dirty="0" smtClean="0"/>
            <a:t>после оплаты 50% </a:t>
          </a:r>
          <a:r>
            <a:rPr lang="ru-RU" dirty="0" smtClean="0"/>
            <a:t>начисленной страховой премии.</a:t>
          </a:r>
          <a:endParaRPr lang="ru-RU" dirty="0"/>
        </a:p>
      </dgm:t>
    </dgm:pt>
    <dgm:pt modelId="{E159890B-34A8-46C9-819E-2F1FFD5FDAA2}" type="parTrans" cxnId="{1F61BD5B-67F9-4DF3-AA8D-2F43AA993019}">
      <dgm:prSet/>
      <dgm:spPr/>
      <dgm:t>
        <a:bodyPr/>
        <a:lstStyle/>
        <a:p>
          <a:endParaRPr lang="ru-RU"/>
        </a:p>
      </dgm:t>
    </dgm:pt>
    <dgm:pt modelId="{6E784DEA-F19A-4A8A-8166-142030F6B7F6}" type="sibTrans" cxnId="{1F61BD5B-67F9-4DF3-AA8D-2F43AA993019}">
      <dgm:prSet/>
      <dgm:spPr/>
      <dgm:t>
        <a:bodyPr/>
        <a:lstStyle/>
        <a:p>
          <a:endParaRPr lang="ru-RU"/>
        </a:p>
      </dgm:t>
    </dgm:pt>
    <dgm:pt modelId="{07306309-96FC-42B4-9AB4-8C32EE90CFB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3CB91A1-8DB7-4F7A-AACE-EBC80C73A31D}" type="parTrans" cxnId="{5BB63C85-9E65-4947-B9B7-B7DE8DD4A8CB}">
      <dgm:prSet/>
      <dgm:spPr/>
      <dgm:t>
        <a:bodyPr/>
        <a:lstStyle/>
        <a:p>
          <a:endParaRPr lang="ru-RU"/>
        </a:p>
      </dgm:t>
    </dgm:pt>
    <dgm:pt modelId="{31AA3E01-92CE-4873-807C-93017F3E9DC3}" type="sibTrans" cxnId="{5BB63C85-9E65-4947-B9B7-B7DE8DD4A8CB}">
      <dgm:prSet/>
      <dgm:spPr/>
      <dgm:t>
        <a:bodyPr/>
        <a:lstStyle/>
        <a:p>
          <a:endParaRPr lang="ru-RU"/>
        </a:p>
      </dgm:t>
    </dgm:pt>
    <dgm:pt modelId="{80262647-F5DC-48C4-BD1C-CDECAC4AE6A8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6FBFE4D-EF56-4616-A548-D74F36285F3C}" type="parTrans" cxnId="{93A345A6-B1DC-4E3C-8496-F7A6DCDF8DEB}">
      <dgm:prSet/>
      <dgm:spPr/>
      <dgm:t>
        <a:bodyPr/>
        <a:lstStyle/>
        <a:p>
          <a:endParaRPr lang="ru-RU"/>
        </a:p>
      </dgm:t>
    </dgm:pt>
    <dgm:pt modelId="{C7543849-AAC2-43C3-B3E0-3FB5DA0855F7}" type="sibTrans" cxnId="{93A345A6-B1DC-4E3C-8496-F7A6DCDF8DEB}">
      <dgm:prSet/>
      <dgm:spPr/>
      <dgm:t>
        <a:bodyPr/>
        <a:lstStyle/>
        <a:p>
          <a:endParaRPr lang="ru-RU"/>
        </a:p>
      </dgm:t>
    </dgm:pt>
    <dgm:pt modelId="{9E0802DF-757B-4D6F-AEA5-5335B2A0F004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1AA14ADF-EC7B-4790-8DCD-61B5A44A2D8E}" type="parTrans" cxnId="{A5A7852A-E1A6-4EA4-98F9-936FEC8055B1}">
      <dgm:prSet/>
      <dgm:spPr/>
      <dgm:t>
        <a:bodyPr/>
        <a:lstStyle/>
        <a:p>
          <a:endParaRPr lang="ru-RU"/>
        </a:p>
      </dgm:t>
    </dgm:pt>
    <dgm:pt modelId="{104E31AB-82AB-4121-95E8-8E43BDD67E0F}" type="sibTrans" cxnId="{A5A7852A-E1A6-4EA4-98F9-936FEC8055B1}">
      <dgm:prSet/>
      <dgm:spPr/>
      <dgm:t>
        <a:bodyPr/>
        <a:lstStyle/>
        <a:p>
          <a:endParaRPr lang="ru-RU"/>
        </a:p>
      </dgm:t>
    </dgm:pt>
    <dgm:pt modelId="{7AD3A6E6-0A10-48AE-B0E1-49281805181E}">
      <dgm:prSet/>
      <dgm:spPr/>
      <dgm:t>
        <a:bodyPr/>
        <a:lstStyle/>
        <a:p>
          <a:r>
            <a:rPr lang="ru-RU" dirty="0" smtClean="0"/>
            <a:t>Договор страхования заключен не позднее чем в течение </a:t>
          </a:r>
          <a:r>
            <a:rPr lang="ru-RU" b="1" u="sng" dirty="0" smtClean="0"/>
            <a:t>15 календарных дней </a:t>
          </a:r>
          <a:r>
            <a:rPr lang="ru-RU" dirty="0" smtClean="0"/>
            <a:t>после окончания сева.</a:t>
          </a:r>
          <a:endParaRPr lang="ru-RU" dirty="0"/>
        </a:p>
      </dgm:t>
    </dgm:pt>
    <dgm:pt modelId="{1649E14B-690B-4C61-A061-9245D539AB8A}" type="parTrans" cxnId="{4D3B7CE9-0707-4806-86D9-231CA60534A8}">
      <dgm:prSet/>
      <dgm:spPr/>
      <dgm:t>
        <a:bodyPr/>
        <a:lstStyle/>
        <a:p>
          <a:endParaRPr lang="ru-RU"/>
        </a:p>
      </dgm:t>
    </dgm:pt>
    <dgm:pt modelId="{6E86176D-3938-4F07-BA1F-CFEBEFB59E8D}" type="sibTrans" cxnId="{4D3B7CE9-0707-4806-86D9-231CA60534A8}">
      <dgm:prSet/>
      <dgm:spPr/>
      <dgm:t>
        <a:bodyPr/>
        <a:lstStyle/>
        <a:p>
          <a:endParaRPr lang="ru-RU"/>
        </a:p>
      </dgm:t>
    </dgm:pt>
    <dgm:pt modelId="{F677F595-19D5-4EDE-BB3C-20D54574B7C3}">
      <dgm:prSet/>
      <dgm:spPr/>
      <dgm:t>
        <a:bodyPr/>
        <a:lstStyle/>
        <a:p>
          <a:r>
            <a:rPr lang="ru-RU" dirty="0" smtClean="0"/>
            <a:t>Страховая сумма в договоре страхования установлена в размере не менее чем </a:t>
          </a:r>
          <a:r>
            <a:rPr lang="ru-RU" b="1" u="sng" dirty="0" smtClean="0"/>
            <a:t>70% от страховой стоимости.</a:t>
          </a:r>
          <a:endParaRPr lang="ru-RU" b="1" u="sng" dirty="0"/>
        </a:p>
      </dgm:t>
    </dgm:pt>
    <dgm:pt modelId="{5C29D80E-752F-408F-8E8E-C8C9304328A2}" type="parTrans" cxnId="{DF499BC2-BFF3-405E-B115-2ACAE41A9364}">
      <dgm:prSet/>
      <dgm:spPr/>
      <dgm:t>
        <a:bodyPr/>
        <a:lstStyle/>
        <a:p>
          <a:endParaRPr lang="ru-RU"/>
        </a:p>
      </dgm:t>
    </dgm:pt>
    <dgm:pt modelId="{3FD408EA-56CE-408E-9C20-1E628D260300}" type="sibTrans" cxnId="{DF499BC2-BFF3-405E-B115-2ACAE41A9364}">
      <dgm:prSet/>
      <dgm:spPr/>
      <dgm:t>
        <a:bodyPr/>
        <a:lstStyle/>
        <a:p>
          <a:endParaRPr lang="ru-RU"/>
        </a:p>
      </dgm:t>
    </dgm:pt>
    <dgm:pt modelId="{343533C1-C2D4-4CF9-9D78-AEBE90EBACA3}">
      <dgm:prSet/>
      <dgm:spPr/>
      <dgm:t>
        <a:bodyPr/>
        <a:lstStyle/>
        <a:p>
          <a:r>
            <a:rPr lang="ru-RU" dirty="0" smtClean="0"/>
            <a:t>Франшиза не превышает </a:t>
          </a:r>
          <a:r>
            <a:rPr lang="ru-RU" b="1" u="sng" dirty="0" smtClean="0"/>
            <a:t>50% </a:t>
          </a:r>
          <a:r>
            <a:rPr lang="ru-RU" b="1" u="sng" dirty="0" smtClean="0"/>
            <a:t>от страховой </a:t>
          </a:r>
          <a:r>
            <a:rPr lang="ru-RU" b="1" u="sng" dirty="0" smtClean="0"/>
            <a:t>суммы.</a:t>
          </a:r>
          <a:endParaRPr lang="ru-RU" b="1" u="sng" dirty="0"/>
        </a:p>
      </dgm:t>
    </dgm:pt>
    <dgm:pt modelId="{3046569C-43D6-45EB-87F0-A08F79CA3DB4}" type="parTrans" cxnId="{84D35F9B-C08C-4324-82CC-417BEFEFB3BB}">
      <dgm:prSet/>
      <dgm:spPr/>
      <dgm:t>
        <a:bodyPr/>
        <a:lstStyle/>
        <a:p>
          <a:endParaRPr lang="ru-RU"/>
        </a:p>
      </dgm:t>
    </dgm:pt>
    <dgm:pt modelId="{4C3750B2-1437-4FAA-9699-2BB0CBA38904}" type="sibTrans" cxnId="{84D35F9B-C08C-4324-82CC-417BEFEFB3BB}">
      <dgm:prSet/>
      <dgm:spPr/>
      <dgm:t>
        <a:bodyPr/>
        <a:lstStyle/>
        <a:p>
          <a:endParaRPr lang="ru-RU"/>
        </a:p>
      </dgm:t>
    </dgm:pt>
    <dgm:pt modelId="{E4866154-AD66-422C-8EC2-787A96A19AF7}">
      <dgm:prSet/>
      <dgm:spPr/>
      <dgm:t>
        <a:bodyPr/>
        <a:lstStyle/>
        <a:p>
          <a:r>
            <a:rPr lang="ru-RU" dirty="0" smtClean="0"/>
            <a:t>Возможность страхования </a:t>
          </a:r>
          <a:r>
            <a:rPr lang="ru-RU" b="1" u="sng" dirty="0" smtClean="0"/>
            <a:t>отдельных рисков</a:t>
          </a:r>
          <a:r>
            <a:rPr lang="ru-RU" dirty="0" smtClean="0"/>
            <a:t>.</a:t>
          </a:r>
          <a:endParaRPr lang="ru-RU" dirty="0"/>
        </a:p>
      </dgm:t>
    </dgm:pt>
    <dgm:pt modelId="{C86E6E12-DDC1-4E0D-B741-ED11C9BC67BA}" type="parTrans" cxnId="{6BB1D224-3F52-46AD-AF48-6D11E4024284}">
      <dgm:prSet/>
      <dgm:spPr/>
      <dgm:t>
        <a:bodyPr/>
        <a:lstStyle/>
        <a:p>
          <a:endParaRPr lang="ru-RU"/>
        </a:p>
      </dgm:t>
    </dgm:pt>
    <dgm:pt modelId="{91099333-526F-438E-B476-C56FA1EB951E}" type="sibTrans" cxnId="{6BB1D224-3F52-46AD-AF48-6D11E4024284}">
      <dgm:prSet/>
      <dgm:spPr/>
      <dgm:t>
        <a:bodyPr/>
        <a:lstStyle/>
        <a:p>
          <a:endParaRPr lang="ru-RU"/>
        </a:p>
      </dgm:t>
    </dgm:pt>
    <dgm:pt modelId="{3806ECA6-760F-413B-BAA5-29C226444B8D}" type="pres">
      <dgm:prSet presAssocID="{29147B3C-1080-4B1C-911F-349AA81B72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C6767-C2AD-425D-8580-15C2ED4236D5}" type="pres">
      <dgm:prSet presAssocID="{489D812C-924C-4E90-85FE-5443CC4B506D}" presName="composite" presStyleCnt="0"/>
      <dgm:spPr/>
      <dgm:t>
        <a:bodyPr/>
        <a:lstStyle/>
        <a:p>
          <a:endParaRPr lang="ru-RU"/>
        </a:p>
      </dgm:t>
    </dgm:pt>
    <dgm:pt modelId="{24717FCA-A4FB-400C-8E0C-926CE7A1FDFA}" type="pres">
      <dgm:prSet presAssocID="{489D812C-924C-4E90-85FE-5443CC4B506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90D86-1F66-4C1A-8E81-B0B278C8809E}" type="pres">
      <dgm:prSet presAssocID="{489D812C-924C-4E90-85FE-5443CC4B506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267B-6828-4C80-A744-5054F2F4F146}" type="pres">
      <dgm:prSet presAssocID="{2B1FCF21-9AF2-4E2E-856E-AEEA795E9678}" presName="sp" presStyleCnt="0"/>
      <dgm:spPr/>
      <dgm:t>
        <a:bodyPr/>
        <a:lstStyle/>
        <a:p>
          <a:endParaRPr lang="ru-RU"/>
        </a:p>
      </dgm:t>
    </dgm:pt>
    <dgm:pt modelId="{B7EA4CE9-A0AF-4223-9649-C4A2E5A078AF}" type="pres">
      <dgm:prSet presAssocID="{24967479-8456-4D6D-9C1A-5F41FB9465F7}" presName="composite" presStyleCnt="0"/>
      <dgm:spPr/>
      <dgm:t>
        <a:bodyPr/>
        <a:lstStyle/>
        <a:p>
          <a:endParaRPr lang="ru-RU"/>
        </a:p>
      </dgm:t>
    </dgm:pt>
    <dgm:pt modelId="{2AB4B686-AF35-4451-9D5F-6C2CBB147878}" type="pres">
      <dgm:prSet presAssocID="{24967479-8456-4D6D-9C1A-5F41FB9465F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7B942-207C-4649-86BD-95EF88B85345}" type="pres">
      <dgm:prSet presAssocID="{24967479-8456-4D6D-9C1A-5F41FB9465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FA93-AC34-42BB-A537-0838BF1FB2CC}" type="pres">
      <dgm:prSet presAssocID="{B346608B-B41C-41D8-8EBB-CA7DB278AD3B}" presName="sp" presStyleCnt="0"/>
      <dgm:spPr/>
      <dgm:t>
        <a:bodyPr/>
        <a:lstStyle/>
        <a:p>
          <a:endParaRPr lang="ru-RU"/>
        </a:p>
      </dgm:t>
    </dgm:pt>
    <dgm:pt modelId="{50487C2C-F4FE-48F7-ACA9-B7EF058BD195}" type="pres">
      <dgm:prSet presAssocID="{074B06AE-5B24-40D9-A75D-9405214F4F50}" presName="composite" presStyleCnt="0"/>
      <dgm:spPr/>
      <dgm:t>
        <a:bodyPr/>
        <a:lstStyle/>
        <a:p>
          <a:endParaRPr lang="ru-RU"/>
        </a:p>
      </dgm:t>
    </dgm:pt>
    <dgm:pt modelId="{DE77CB62-CDC4-4C6F-B60D-7A90CEA69BF0}" type="pres">
      <dgm:prSet presAssocID="{074B06AE-5B24-40D9-A75D-9405214F4F5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1FC1F-F0ED-4FAF-BFAA-0AF4D729AC9F}" type="pres">
      <dgm:prSet presAssocID="{074B06AE-5B24-40D9-A75D-9405214F4F5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DD2CF-62B4-4F9D-A433-70147E1E9A96}" type="pres">
      <dgm:prSet presAssocID="{AB3A3591-CBDF-4C96-90AA-7C34AF00E09B}" presName="sp" presStyleCnt="0"/>
      <dgm:spPr/>
      <dgm:t>
        <a:bodyPr/>
        <a:lstStyle/>
        <a:p>
          <a:endParaRPr lang="ru-RU"/>
        </a:p>
      </dgm:t>
    </dgm:pt>
    <dgm:pt modelId="{4893CA71-23BE-4E40-819A-9C40B7CDD98F}" type="pres">
      <dgm:prSet presAssocID="{07306309-96FC-42B4-9AB4-8C32EE90CFBF}" presName="composite" presStyleCnt="0"/>
      <dgm:spPr/>
      <dgm:t>
        <a:bodyPr/>
        <a:lstStyle/>
        <a:p>
          <a:endParaRPr lang="ru-RU"/>
        </a:p>
      </dgm:t>
    </dgm:pt>
    <dgm:pt modelId="{195199E1-D869-4C2E-A59C-DBACCBCE5388}" type="pres">
      <dgm:prSet presAssocID="{07306309-96FC-42B4-9AB4-8C32EE90CFB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6A083-7A99-4D73-B6F0-1CBD251361AC}" type="pres">
      <dgm:prSet presAssocID="{07306309-96FC-42B4-9AB4-8C32EE90CFB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1148-9309-48A8-A2C4-BC94E2A53988}" type="pres">
      <dgm:prSet presAssocID="{31AA3E01-92CE-4873-807C-93017F3E9DC3}" presName="sp" presStyleCnt="0"/>
      <dgm:spPr/>
      <dgm:t>
        <a:bodyPr/>
        <a:lstStyle/>
        <a:p>
          <a:endParaRPr lang="ru-RU"/>
        </a:p>
      </dgm:t>
    </dgm:pt>
    <dgm:pt modelId="{AF0A11FD-E096-4C6C-BF08-F5826B9EB6F7}" type="pres">
      <dgm:prSet presAssocID="{80262647-F5DC-48C4-BD1C-CDECAC4AE6A8}" presName="composite" presStyleCnt="0"/>
      <dgm:spPr/>
      <dgm:t>
        <a:bodyPr/>
        <a:lstStyle/>
        <a:p>
          <a:endParaRPr lang="ru-RU"/>
        </a:p>
      </dgm:t>
    </dgm:pt>
    <dgm:pt modelId="{EFE7D732-1171-4287-B7CD-22FCED2C4FCA}" type="pres">
      <dgm:prSet presAssocID="{80262647-F5DC-48C4-BD1C-CDECAC4AE6A8}" presName="parentText" presStyleLbl="alignNode1" presStyleIdx="4" presStyleCnt="6" custLinFactNeighborX="0" custLinFactNeighborY="-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7C1BF-8798-42EB-9B7B-D4813CEBCF96}" type="pres">
      <dgm:prSet presAssocID="{80262647-F5DC-48C4-BD1C-CDECAC4AE6A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3771A-0A5D-41B2-BF6B-BDB8F24E7DB1}" type="pres">
      <dgm:prSet presAssocID="{C7543849-AAC2-43C3-B3E0-3FB5DA0855F7}" presName="sp" presStyleCnt="0"/>
      <dgm:spPr/>
      <dgm:t>
        <a:bodyPr/>
        <a:lstStyle/>
        <a:p>
          <a:endParaRPr lang="ru-RU"/>
        </a:p>
      </dgm:t>
    </dgm:pt>
    <dgm:pt modelId="{B76F2F78-C1CE-4C58-8BAD-19A34781F342}" type="pres">
      <dgm:prSet presAssocID="{9E0802DF-757B-4D6F-AEA5-5335B2A0F004}" presName="composite" presStyleCnt="0"/>
      <dgm:spPr/>
      <dgm:t>
        <a:bodyPr/>
        <a:lstStyle/>
        <a:p>
          <a:endParaRPr lang="ru-RU"/>
        </a:p>
      </dgm:t>
    </dgm:pt>
    <dgm:pt modelId="{BA6B4108-9B6C-4719-9CB5-B03CE08BC2F8}" type="pres">
      <dgm:prSet presAssocID="{9E0802DF-757B-4D6F-AEA5-5335B2A0F00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5FE66-218F-41CA-9211-8032C5ACDF0E}" type="pres">
      <dgm:prSet presAssocID="{9E0802DF-757B-4D6F-AEA5-5335B2A0F00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82D4C-B065-4453-9BA5-122225FA2CDB}" type="presOf" srcId="{D34A19A6-3E07-498C-9289-7A15D4B22C0D}" destId="{71390D86-1F66-4C1A-8E81-B0B278C8809E}" srcOrd="0" destOrd="0" presId="urn:microsoft.com/office/officeart/2005/8/layout/chevron2"/>
    <dgm:cxn modelId="{B5555A97-503B-471C-9FE7-A9C6DF36D695}" type="presOf" srcId="{80262647-F5DC-48C4-BD1C-CDECAC4AE6A8}" destId="{EFE7D732-1171-4287-B7CD-22FCED2C4FCA}" srcOrd="0" destOrd="0" presId="urn:microsoft.com/office/officeart/2005/8/layout/chevron2"/>
    <dgm:cxn modelId="{93A345A6-B1DC-4E3C-8496-F7A6DCDF8DEB}" srcId="{29147B3C-1080-4B1C-911F-349AA81B722B}" destId="{80262647-F5DC-48C4-BD1C-CDECAC4AE6A8}" srcOrd="4" destOrd="0" parTransId="{D6FBFE4D-EF56-4616-A548-D74F36285F3C}" sibTransId="{C7543849-AAC2-43C3-B3E0-3FB5DA0855F7}"/>
    <dgm:cxn modelId="{1F61BD5B-67F9-4DF3-AA8D-2F43AA993019}" srcId="{074B06AE-5B24-40D9-A75D-9405214F4F50}" destId="{A46C1864-14CD-4AD3-A3A1-713545B6206D}" srcOrd="0" destOrd="0" parTransId="{E159890B-34A8-46C9-819E-2F1FFD5FDAA2}" sibTransId="{6E784DEA-F19A-4A8A-8166-142030F6B7F6}"/>
    <dgm:cxn modelId="{934B3279-D271-4818-8ED2-86BA21C70718}" type="presOf" srcId="{9E0802DF-757B-4D6F-AEA5-5335B2A0F004}" destId="{BA6B4108-9B6C-4719-9CB5-B03CE08BC2F8}" srcOrd="0" destOrd="0" presId="urn:microsoft.com/office/officeart/2005/8/layout/chevron2"/>
    <dgm:cxn modelId="{068A6825-E73C-43B5-8EDD-1947F6D2DAE9}" type="presOf" srcId="{24967479-8456-4D6D-9C1A-5F41FB9465F7}" destId="{2AB4B686-AF35-4451-9D5F-6C2CBB147878}" srcOrd="0" destOrd="0" presId="urn:microsoft.com/office/officeart/2005/8/layout/chevron2"/>
    <dgm:cxn modelId="{5BB63C85-9E65-4947-B9B7-B7DE8DD4A8CB}" srcId="{29147B3C-1080-4B1C-911F-349AA81B722B}" destId="{07306309-96FC-42B4-9AB4-8C32EE90CFBF}" srcOrd="3" destOrd="0" parTransId="{F3CB91A1-8DB7-4F7A-AACE-EBC80C73A31D}" sibTransId="{31AA3E01-92CE-4873-807C-93017F3E9DC3}"/>
    <dgm:cxn modelId="{A88028F7-0028-45E9-848A-6240A6A83DB5}" srcId="{489D812C-924C-4E90-85FE-5443CC4B506D}" destId="{D34A19A6-3E07-498C-9289-7A15D4B22C0D}" srcOrd="0" destOrd="0" parTransId="{F39849FD-B3BF-4944-A91E-B35BE067E5DB}" sibTransId="{3FAAC9FF-564F-4EB1-BD53-01AFF98B4179}"/>
    <dgm:cxn modelId="{8DE2F297-0CBC-40D8-B575-BEEA553735D9}" type="presOf" srcId="{A46C1864-14CD-4AD3-A3A1-713545B6206D}" destId="{9191FC1F-F0ED-4FAF-BFAA-0AF4D729AC9F}" srcOrd="0" destOrd="0" presId="urn:microsoft.com/office/officeart/2005/8/layout/chevron2"/>
    <dgm:cxn modelId="{CFF027FE-7495-46DA-982B-F686FEB562B4}" type="presOf" srcId="{343533C1-C2D4-4CF9-9D78-AEBE90EBACA3}" destId="{73B7C1BF-8798-42EB-9B7B-D4813CEBCF96}" srcOrd="0" destOrd="0" presId="urn:microsoft.com/office/officeart/2005/8/layout/chevron2"/>
    <dgm:cxn modelId="{84D35F9B-C08C-4324-82CC-417BEFEFB3BB}" srcId="{80262647-F5DC-48C4-BD1C-CDECAC4AE6A8}" destId="{343533C1-C2D4-4CF9-9D78-AEBE90EBACA3}" srcOrd="0" destOrd="0" parTransId="{3046569C-43D6-45EB-87F0-A08F79CA3DB4}" sibTransId="{4C3750B2-1437-4FAA-9699-2BB0CBA38904}"/>
    <dgm:cxn modelId="{AC81FD5B-0D72-4E89-AC42-CAAC6B597FFE}" srcId="{29147B3C-1080-4B1C-911F-349AA81B722B}" destId="{074B06AE-5B24-40D9-A75D-9405214F4F50}" srcOrd="2" destOrd="0" parTransId="{1749BBB3-E682-4829-AA42-A71190C0E0ED}" sibTransId="{AB3A3591-CBDF-4C96-90AA-7C34AF00E09B}"/>
    <dgm:cxn modelId="{3BB9D37A-0786-4956-8093-049B536A1B38}" type="presOf" srcId="{489D812C-924C-4E90-85FE-5443CC4B506D}" destId="{24717FCA-A4FB-400C-8E0C-926CE7A1FDFA}" srcOrd="0" destOrd="0" presId="urn:microsoft.com/office/officeart/2005/8/layout/chevron2"/>
    <dgm:cxn modelId="{31C11601-AB55-4EC0-81D5-B37512973723}" type="presOf" srcId="{F677F595-19D5-4EDE-BB3C-20D54574B7C3}" destId="{FA96A083-7A99-4D73-B6F0-1CBD251361AC}" srcOrd="0" destOrd="0" presId="urn:microsoft.com/office/officeart/2005/8/layout/chevron2"/>
    <dgm:cxn modelId="{9C6918DE-2079-49B8-A4B8-6C298AEE2047}" srcId="{29147B3C-1080-4B1C-911F-349AA81B722B}" destId="{24967479-8456-4D6D-9C1A-5F41FB9465F7}" srcOrd="1" destOrd="0" parTransId="{BCC4E558-DAB9-4D11-A1D4-7F78066618E4}" sibTransId="{B346608B-B41C-41D8-8EBB-CA7DB278AD3B}"/>
    <dgm:cxn modelId="{D20F3208-2C46-4793-8FC0-AA9F7CA623B6}" type="presOf" srcId="{074B06AE-5B24-40D9-A75D-9405214F4F50}" destId="{DE77CB62-CDC4-4C6F-B60D-7A90CEA69BF0}" srcOrd="0" destOrd="0" presId="urn:microsoft.com/office/officeart/2005/8/layout/chevron2"/>
    <dgm:cxn modelId="{6BB1D224-3F52-46AD-AF48-6D11E4024284}" srcId="{9E0802DF-757B-4D6F-AEA5-5335B2A0F004}" destId="{E4866154-AD66-422C-8EC2-787A96A19AF7}" srcOrd="0" destOrd="0" parTransId="{C86E6E12-DDC1-4E0D-B741-ED11C9BC67BA}" sibTransId="{91099333-526F-438E-B476-C56FA1EB951E}"/>
    <dgm:cxn modelId="{7C380548-1B60-4506-85B6-03A70DF67A8C}" type="presOf" srcId="{7AD3A6E6-0A10-48AE-B0E1-49281805181E}" destId="{9887B942-207C-4649-86BD-95EF88B85345}" srcOrd="0" destOrd="0" presId="urn:microsoft.com/office/officeart/2005/8/layout/chevron2"/>
    <dgm:cxn modelId="{528FFBC0-D5B3-4B8F-820D-788B78A5F39D}" type="presOf" srcId="{E4866154-AD66-422C-8EC2-787A96A19AF7}" destId="{C445FE66-218F-41CA-9211-8032C5ACDF0E}" srcOrd="0" destOrd="0" presId="urn:microsoft.com/office/officeart/2005/8/layout/chevron2"/>
    <dgm:cxn modelId="{4D3B7CE9-0707-4806-86D9-231CA60534A8}" srcId="{24967479-8456-4D6D-9C1A-5F41FB9465F7}" destId="{7AD3A6E6-0A10-48AE-B0E1-49281805181E}" srcOrd="0" destOrd="0" parTransId="{1649E14B-690B-4C61-A061-9245D539AB8A}" sibTransId="{6E86176D-3938-4F07-BA1F-CFEBEFB59E8D}"/>
    <dgm:cxn modelId="{4A6E1BA8-D10E-4C13-A178-CCDA15E0FFCC}" type="presOf" srcId="{07306309-96FC-42B4-9AB4-8C32EE90CFBF}" destId="{195199E1-D869-4C2E-A59C-DBACCBCE5388}" srcOrd="0" destOrd="0" presId="urn:microsoft.com/office/officeart/2005/8/layout/chevron2"/>
    <dgm:cxn modelId="{F8F2D6AB-43A9-47CD-B4B1-90EAE6329B1B}" srcId="{29147B3C-1080-4B1C-911F-349AA81B722B}" destId="{489D812C-924C-4E90-85FE-5443CC4B506D}" srcOrd="0" destOrd="0" parTransId="{CA630B1C-6064-4285-AE76-1CDB1FF3FC9C}" sibTransId="{2B1FCF21-9AF2-4E2E-856E-AEEA795E9678}"/>
    <dgm:cxn modelId="{00412885-6F7E-41B1-8FDF-0181628B6952}" type="presOf" srcId="{29147B3C-1080-4B1C-911F-349AA81B722B}" destId="{3806ECA6-760F-413B-BAA5-29C226444B8D}" srcOrd="0" destOrd="0" presId="urn:microsoft.com/office/officeart/2005/8/layout/chevron2"/>
    <dgm:cxn modelId="{DF499BC2-BFF3-405E-B115-2ACAE41A9364}" srcId="{07306309-96FC-42B4-9AB4-8C32EE90CFBF}" destId="{F677F595-19D5-4EDE-BB3C-20D54574B7C3}" srcOrd="0" destOrd="0" parTransId="{5C29D80E-752F-408F-8E8E-C8C9304328A2}" sibTransId="{3FD408EA-56CE-408E-9C20-1E628D260300}"/>
    <dgm:cxn modelId="{A5A7852A-E1A6-4EA4-98F9-936FEC8055B1}" srcId="{29147B3C-1080-4B1C-911F-349AA81B722B}" destId="{9E0802DF-757B-4D6F-AEA5-5335B2A0F004}" srcOrd="5" destOrd="0" parTransId="{1AA14ADF-EC7B-4790-8DCD-61B5A44A2D8E}" sibTransId="{104E31AB-82AB-4121-95E8-8E43BDD67E0F}"/>
    <dgm:cxn modelId="{96E1B7FF-2E67-4F64-B82C-243BC7FCA821}" type="presParOf" srcId="{3806ECA6-760F-413B-BAA5-29C226444B8D}" destId="{D7EC6767-C2AD-425D-8580-15C2ED4236D5}" srcOrd="0" destOrd="0" presId="urn:microsoft.com/office/officeart/2005/8/layout/chevron2"/>
    <dgm:cxn modelId="{DE248F52-6D3B-4B4D-9F2F-48525A44EE58}" type="presParOf" srcId="{D7EC6767-C2AD-425D-8580-15C2ED4236D5}" destId="{24717FCA-A4FB-400C-8E0C-926CE7A1FDFA}" srcOrd="0" destOrd="0" presId="urn:microsoft.com/office/officeart/2005/8/layout/chevron2"/>
    <dgm:cxn modelId="{F91B03EA-BEB3-464B-9188-951528ECE158}" type="presParOf" srcId="{D7EC6767-C2AD-425D-8580-15C2ED4236D5}" destId="{71390D86-1F66-4C1A-8E81-B0B278C8809E}" srcOrd="1" destOrd="0" presId="urn:microsoft.com/office/officeart/2005/8/layout/chevron2"/>
    <dgm:cxn modelId="{E1416B83-51BD-4C6F-ABBA-6E5664220C77}" type="presParOf" srcId="{3806ECA6-760F-413B-BAA5-29C226444B8D}" destId="{2BB8267B-6828-4C80-A744-5054F2F4F146}" srcOrd="1" destOrd="0" presId="urn:microsoft.com/office/officeart/2005/8/layout/chevron2"/>
    <dgm:cxn modelId="{057FD07C-0966-4410-AAA3-39F13CE3C365}" type="presParOf" srcId="{3806ECA6-760F-413B-BAA5-29C226444B8D}" destId="{B7EA4CE9-A0AF-4223-9649-C4A2E5A078AF}" srcOrd="2" destOrd="0" presId="urn:microsoft.com/office/officeart/2005/8/layout/chevron2"/>
    <dgm:cxn modelId="{6405F56D-7EF6-4CF5-A3C0-78D09C288956}" type="presParOf" srcId="{B7EA4CE9-A0AF-4223-9649-C4A2E5A078AF}" destId="{2AB4B686-AF35-4451-9D5F-6C2CBB147878}" srcOrd="0" destOrd="0" presId="urn:microsoft.com/office/officeart/2005/8/layout/chevron2"/>
    <dgm:cxn modelId="{946A693F-9FDD-42C7-BD92-B5B5D221D605}" type="presParOf" srcId="{B7EA4CE9-A0AF-4223-9649-C4A2E5A078AF}" destId="{9887B942-207C-4649-86BD-95EF88B85345}" srcOrd="1" destOrd="0" presId="urn:microsoft.com/office/officeart/2005/8/layout/chevron2"/>
    <dgm:cxn modelId="{E06AD94B-9C6C-48D0-875C-3A1F836A0992}" type="presParOf" srcId="{3806ECA6-760F-413B-BAA5-29C226444B8D}" destId="{84DAFA93-AC34-42BB-A537-0838BF1FB2CC}" srcOrd="3" destOrd="0" presId="urn:microsoft.com/office/officeart/2005/8/layout/chevron2"/>
    <dgm:cxn modelId="{9C9D99BB-9690-4EAC-98A5-A31801F34DBB}" type="presParOf" srcId="{3806ECA6-760F-413B-BAA5-29C226444B8D}" destId="{50487C2C-F4FE-48F7-ACA9-B7EF058BD195}" srcOrd="4" destOrd="0" presId="urn:microsoft.com/office/officeart/2005/8/layout/chevron2"/>
    <dgm:cxn modelId="{D1656A27-759E-406D-9CD1-E5AA555B2582}" type="presParOf" srcId="{50487C2C-F4FE-48F7-ACA9-B7EF058BD195}" destId="{DE77CB62-CDC4-4C6F-B60D-7A90CEA69BF0}" srcOrd="0" destOrd="0" presId="urn:microsoft.com/office/officeart/2005/8/layout/chevron2"/>
    <dgm:cxn modelId="{483C1F5F-826A-4452-B11F-37FA3C8B47FD}" type="presParOf" srcId="{50487C2C-F4FE-48F7-ACA9-B7EF058BD195}" destId="{9191FC1F-F0ED-4FAF-BFAA-0AF4D729AC9F}" srcOrd="1" destOrd="0" presId="urn:microsoft.com/office/officeart/2005/8/layout/chevron2"/>
    <dgm:cxn modelId="{A6BD194A-9FFA-4656-86F4-A97E926734AE}" type="presParOf" srcId="{3806ECA6-760F-413B-BAA5-29C226444B8D}" destId="{17BDD2CF-62B4-4F9D-A433-70147E1E9A96}" srcOrd="5" destOrd="0" presId="urn:microsoft.com/office/officeart/2005/8/layout/chevron2"/>
    <dgm:cxn modelId="{CCE0C2F4-9936-4B40-9941-B4C7F89AF83F}" type="presParOf" srcId="{3806ECA6-760F-413B-BAA5-29C226444B8D}" destId="{4893CA71-23BE-4E40-819A-9C40B7CDD98F}" srcOrd="6" destOrd="0" presId="urn:microsoft.com/office/officeart/2005/8/layout/chevron2"/>
    <dgm:cxn modelId="{7012B6A2-B684-40E7-BB2D-B25130E907D8}" type="presParOf" srcId="{4893CA71-23BE-4E40-819A-9C40B7CDD98F}" destId="{195199E1-D869-4C2E-A59C-DBACCBCE5388}" srcOrd="0" destOrd="0" presId="urn:microsoft.com/office/officeart/2005/8/layout/chevron2"/>
    <dgm:cxn modelId="{919CA624-8C3E-463B-B9EE-DE81381D61D8}" type="presParOf" srcId="{4893CA71-23BE-4E40-819A-9C40B7CDD98F}" destId="{FA96A083-7A99-4D73-B6F0-1CBD251361AC}" srcOrd="1" destOrd="0" presId="urn:microsoft.com/office/officeart/2005/8/layout/chevron2"/>
    <dgm:cxn modelId="{757238D6-13A5-4616-BDA6-82BC777931A3}" type="presParOf" srcId="{3806ECA6-760F-413B-BAA5-29C226444B8D}" destId="{AB221148-9309-48A8-A2C4-BC94E2A53988}" srcOrd="7" destOrd="0" presId="urn:microsoft.com/office/officeart/2005/8/layout/chevron2"/>
    <dgm:cxn modelId="{1B341509-C186-4E1C-B414-553C8FF53098}" type="presParOf" srcId="{3806ECA6-760F-413B-BAA5-29C226444B8D}" destId="{AF0A11FD-E096-4C6C-BF08-F5826B9EB6F7}" srcOrd="8" destOrd="0" presId="urn:microsoft.com/office/officeart/2005/8/layout/chevron2"/>
    <dgm:cxn modelId="{26C85C7B-3709-4F74-8CFE-002407BF2184}" type="presParOf" srcId="{AF0A11FD-E096-4C6C-BF08-F5826B9EB6F7}" destId="{EFE7D732-1171-4287-B7CD-22FCED2C4FCA}" srcOrd="0" destOrd="0" presId="urn:microsoft.com/office/officeart/2005/8/layout/chevron2"/>
    <dgm:cxn modelId="{4811E00E-30EE-4382-B044-8B6E2979AD23}" type="presParOf" srcId="{AF0A11FD-E096-4C6C-BF08-F5826B9EB6F7}" destId="{73B7C1BF-8798-42EB-9B7B-D4813CEBCF96}" srcOrd="1" destOrd="0" presId="urn:microsoft.com/office/officeart/2005/8/layout/chevron2"/>
    <dgm:cxn modelId="{751D6092-E853-484F-A480-C1225845135D}" type="presParOf" srcId="{3806ECA6-760F-413B-BAA5-29C226444B8D}" destId="{30E3771A-0A5D-41B2-BF6B-BDB8F24E7DB1}" srcOrd="9" destOrd="0" presId="urn:microsoft.com/office/officeart/2005/8/layout/chevron2"/>
    <dgm:cxn modelId="{16484CCC-0F0F-47B2-B2E4-9D95018F3A5A}" type="presParOf" srcId="{3806ECA6-760F-413B-BAA5-29C226444B8D}" destId="{B76F2F78-C1CE-4C58-8BAD-19A34781F342}" srcOrd="10" destOrd="0" presId="urn:microsoft.com/office/officeart/2005/8/layout/chevron2"/>
    <dgm:cxn modelId="{05B09289-62AE-42C5-8F6C-B1E2A91CB410}" type="presParOf" srcId="{B76F2F78-C1CE-4C58-8BAD-19A34781F342}" destId="{BA6B4108-9B6C-4719-9CB5-B03CE08BC2F8}" srcOrd="0" destOrd="0" presId="urn:microsoft.com/office/officeart/2005/8/layout/chevron2"/>
    <dgm:cxn modelId="{51CEC099-D599-482D-B5A6-6FBBD0FF9508}" type="presParOf" srcId="{B76F2F78-C1CE-4C58-8BAD-19A34781F342}" destId="{C445FE66-218F-41CA-9211-8032C5ACDF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17FCA-A4FB-400C-8E0C-926CE7A1FDFA}">
      <dsp:nvSpPr>
        <dsp:cNvPr id="0" name=""/>
        <dsp:cNvSpPr/>
      </dsp:nvSpPr>
      <dsp:spPr>
        <a:xfrm rot="5400000">
          <a:off x="-166578" y="168124"/>
          <a:ext cx="1110521" cy="7773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1" y="390227"/>
        <a:ext cx="777364" cy="333157"/>
      </dsp:txXfrm>
    </dsp:sp>
    <dsp:sp modelId="{71390D86-1F66-4C1A-8E81-B0B278C8809E}">
      <dsp:nvSpPr>
        <dsp:cNvPr id="0" name=""/>
        <dsp:cNvSpPr/>
      </dsp:nvSpPr>
      <dsp:spPr>
        <a:xfrm rot="5400000">
          <a:off x="4175900" y="-3396989"/>
          <a:ext cx="721838" cy="751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Страхованию подлежит </a:t>
          </a:r>
          <a:r>
            <a:rPr lang="ru-RU" sz="2200" b="1" u="sng" kern="1200" dirty="0" smtClean="0"/>
            <a:t>всё имеющееся поголовье </a:t>
          </a:r>
          <a:r>
            <a:rPr lang="ru-RU" sz="2200" kern="1200" dirty="0" smtClean="0"/>
            <a:t>сельскохозяйственных животных.</a:t>
          </a:r>
          <a:endParaRPr lang="ru-RU" sz="2200" kern="1200" dirty="0"/>
        </a:p>
      </dsp:txBody>
      <dsp:txXfrm rot="-5400000">
        <a:off x="777365" y="36783"/>
        <a:ext cx="7483673" cy="651364"/>
      </dsp:txXfrm>
    </dsp:sp>
    <dsp:sp modelId="{2AB4B686-AF35-4451-9D5F-6C2CBB147878}">
      <dsp:nvSpPr>
        <dsp:cNvPr id="0" name=""/>
        <dsp:cNvSpPr/>
      </dsp:nvSpPr>
      <dsp:spPr>
        <a:xfrm rot="5400000">
          <a:off x="-166578" y="1161727"/>
          <a:ext cx="1110521" cy="7773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1" y="1383830"/>
        <a:ext cx="777364" cy="333157"/>
      </dsp:txXfrm>
    </dsp:sp>
    <dsp:sp modelId="{9887B942-207C-4649-86BD-95EF88B85345}">
      <dsp:nvSpPr>
        <dsp:cNvPr id="0" name=""/>
        <dsp:cNvSpPr/>
      </dsp:nvSpPr>
      <dsp:spPr>
        <a:xfrm rot="5400000">
          <a:off x="4175900" y="-2384322"/>
          <a:ext cx="721838" cy="751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Срок страхования </a:t>
          </a:r>
          <a:r>
            <a:rPr lang="ru-RU" sz="2200" b="1" u="sng" kern="1200" dirty="0" smtClean="0"/>
            <a:t>1 год.</a:t>
          </a:r>
          <a:endParaRPr lang="ru-RU" sz="2200" b="1" u="sng" kern="1200" dirty="0"/>
        </a:p>
      </dsp:txBody>
      <dsp:txXfrm rot="-5400000">
        <a:off x="777365" y="1049450"/>
        <a:ext cx="7483673" cy="651364"/>
      </dsp:txXfrm>
    </dsp:sp>
    <dsp:sp modelId="{DE77CB62-CDC4-4C6F-B60D-7A90CEA69BF0}">
      <dsp:nvSpPr>
        <dsp:cNvPr id="0" name=""/>
        <dsp:cNvSpPr/>
      </dsp:nvSpPr>
      <dsp:spPr>
        <a:xfrm rot="5400000">
          <a:off x="-166578" y="2155330"/>
          <a:ext cx="1110521" cy="7773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1" y="2377433"/>
        <a:ext cx="777364" cy="333157"/>
      </dsp:txXfrm>
    </dsp:sp>
    <dsp:sp modelId="{9191FC1F-F0ED-4FAF-BFAA-0AF4D729AC9F}">
      <dsp:nvSpPr>
        <dsp:cNvPr id="0" name=""/>
        <dsp:cNvSpPr/>
      </dsp:nvSpPr>
      <dsp:spPr>
        <a:xfrm rot="5400000">
          <a:off x="4175900" y="-1409783"/>
          <a:ext cx="721838" cy="751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Договор страхования вступает в силу </a:t>
          </a:r>
          <a:r>
            <a:rPr lang="ru-RU" sz="2200" b="1" u="sng" kern="1200" dirty="0" smtClean="0"/>
            <a:t>после оплаты 50% </a:t>
          </a:r>
          <a:r>
            <a:rPr lang="ru-RU" sz="2200" kern="1200" dirty="0" smtClean="0"/>
            <a:t>начисленной страховой премии.</a:t>
          </a:r>
          <a:endParaRPr lang="ru-RU" sz="2200" kern="1200" dirty="0"/>
        </a:p>
      </dsp:txBody>
      <dsp:txXfrm rot="-5400000">
        <a:off x="777365" y="2023989"/>
        <a:ext cx="7483673" cy="651364"/>
      </dsp:txXfrm>
    </dsp:sp>
    <dsp:sp modelId="{195199E1-D869-4C2E-A59C-DBACCBCE5388}">
      <dsp:nvSpPr>
        <dsp:cNvPr id="0" name=""/>
        <dsp:cNvSpPr/>
      </dsp:nvSpPr>
      <dsp:spPr>
        <a:xfrm rot="5400000">
          <a:off x="-166578" y="3148932"/>
          <a:ext cx="1110521" cy="7773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371035"/>
        <a:ext cx="777364" cy="333157"/>
      </dsp:txXfrm>
    </dsp:sp>
    <dsp:sp modelId="{FA96A083-7A99-4D73-B6F0-1CBD251361AC}">
      <dsp:nvSpPr>
        <dsp:cNvPr id="0" name=""/>
        <dsp:cNvSpPr/>
      </dsp:nvSpPr>
      <dsp:spPr>
        <a:xfrm rot="5400000">
          <a:off x="4175900" y="-416181"/>
          <a:ext cx="721838" cy="751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Страховая сумма в договоре страхования установлена в размере не менее чем </a:t>
          </a:r>
          <a:r>
            <a:rPr lang="ru-RU" sz="2200" b="1" u="sng" kern="1200" dirty="0" smtClean="0"/>
            <a:t>70% от страховой стоимости.</a:t>
          </a:r>
          <a:endParaRPr lang="ru-RU" sz="2200" b="1" u="sng" kern="1200" dirty="0"/>
        </a:p>
      </dsp:txBody>
      <dsp:txXfrm rot="-5400000">
        <a:off x="777365" y="3017591"/>
        <a:ext cx="7483673" cy="651364"/>
      </dsp:txXfrm>
    </dsp:sp>
    <dsp:sp modelId="{EFE7D732-1171-4287-B7CD-22FCED2C4FCA}">
      <dsp:nvSpPr>
        <dsp:cNvPr id="0" name=""/>
        <dsp:cNvSpPr/>
      </dsp:nvSpPr>
      <dsp:spPr>
        <a:xfrm rot="5400000">
          <a:off x="-166578" y="4140347"/>
          <a:ext cx="1110521" cy="7773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ru-RU" sz="2100" kern="1200" dirty="0"/>
        </a:p>
      </dsp:txBody>
      <dsp:txXfrm rot="-5400000">
        <a:off x="1" y="4362450"/>
        <a:ext cx="777364" cy="333157"/>
      </dsp:txXfrm>
    </dsp:sp>
    <dsp:sp modelId="{73B7C1BF-8798-42EB-9B7B-D4813CEBCF96}">
      <dsp:nvSpPr>
        <dsp:cNvPr id="0" name=""/>
        <dsp:cNvSpPr/>
      </dsp:nvSpPr>
      <dsp:spPr>
        <a:xfrm rot="5400000">
          <a:off x="4175900" y="577421"/>
          <a:ext cx="721838" cy="7518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Франшиза не превышает </a:t>
          </a:r>
          <a:r>
            <a:rPr lang="ru-RU" sz="2000" b="1" u="sng" kern="1200" dirty="0" smtClean="0"/>
            <a:t>30</a:t>
          </a:r>
          <a:r>
            <a:rPr lang="ru-RU" sz="2000" b="1" u="sng" kern="1200" dirty="0" smtClean="0"/>
            <a:t>% </a:t>
          </a:r>
          <a:r>
            <a:rPr lang="ru-RU" sz="2000" b="1" u="sng" kern="1200" dirty="0" smtClean="0"/>
            <a:t>от страховой суммы </a:t>
          </a:r>
          <a:r>
            <a:rPr lang="ru-RU" sz="1500" b="0" u="sng" kern="1200" dirty="0" smtClean="0"/>
            <a:t>(</a:t>
          </a:r>
          <a:r>
            <a:rPr lang="ru-RU" sz="1500" kern="1200" dirty="0" smtClean="0"/>
            <a:t>часть убытков, которая не подлежит возмещению Страховщиком при наступлении страхового случая) </a:t>
          </a:r>
          <a:endParaRPr lang="ru-RU" sz="1500" b="1" u="sng" kern="1200" dirty="0"/>
        </a:p>
      </dsp:txBody>
      <dsp:txXfrm rot="-5400000">
        <a:off x="777365" y="4011194"/>
        <a:ext cx="7483673" cy="651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17FCA-A4FB-400C-8E0C-926CE7A1FDFA}">
      <dsp:nvSpPr>
        <dsp:cNvPr id="0" name=""/>
        <dsp:cNvSpPr/>
      </dsp:nvSpPr>
      <dsp:spPr>
        <a:xfrm rot="5400000">
          <a:off x="-138251" y="138261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22596"/>
        <a:ext cx="645174" cy="276504"/>
      </dsp:txXfrm>
    </dsp:sp>
    <dsp:sp modelId="{71390D86-1F66-4C1A-8E81-B0B278C8809E}">
      <dsp:nvSpPr>
        <dsp:cNvPr id="0" name=""/>
        <dsp:cNvSpPr/>
      </dsp:nvSpPr>
      <dsp:spPr>
        <a:xfrm rot="5400000">
          <a:off x="4171179" y="-3525995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Страхованию подлежит </a:t>
          </a:r>
          <a:r>
            <a:rPr lang="ru-RU" sz="1800" b="1" u="sng" kern="1200" dirty="0" smtClean="0"/>
            <a:t>вся площадь </a:t>
          </a:r>
          <a:r>
            <a:rPr lang="ru-RU" sz="1800" kern="1200" dirty="0" smtClean="0"/>
            <a:t>земельных участков, на которых выращивается данная с/х культура в пределах субъекта РФ.</a:t>
          </a:r>
          <a:endParaRPr lang="ru-RU" sz="1800" kern="1200" dirty="0"/>
        </a:p>
      </dsp:txBody>
      <dsp:txXfrm rot="-5400000">
        <a:off x="645175" y="29254"/>
        <a:ext cx="7621855" cy="540600"/>
      </dsp:txXfrm>
    </dsp:sp>
    <dsp:sp modelId="{2AB4B686-AF35-4451-9D5F-6C2CBB147878}">
      <dsp:nvSpPr>
        <dsp:cNvPr id="0" name=""/>
        <dsp:cNvSpPr/>
      </dsp:nvSpPr>
      <dsp:spPr>
        <a:xfrm rot="5400000">
          <a:off x="-138251" y="961984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46319"/>
        <a:ext cx="645174" cy="276504"/>
      </dsp:txXfrm>
    </dsp:sp>
    <dsp:sp modelId="{9887B942-207C-4649-86BD-95EF88B85345}">
      <dsp:nvSpPr>
        <dsp:cNvPr id="0" name=""/>
        <dsp:cNvSpPr/>
      </dsp:nvSpPr>
      <dsp:spPr>
        <a:xfrm rot="5400000">
          <a:off x="4171179" y="-2702272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Договор страхования заключен не позднее чем в течение </a:t>
          </a:r>
          <a:r>
            <a:rPr lang="ru-RU" sz="1800" b="1" u="sng" kern="1200" dirty="0" smtClean="0"/>
            <a:t>15 календарных дней </a:t>
          </a:r>
          <a:r>
            <a:rPr lang="ru-RU" sz="1800" kern="1200" dirty="0" smtClean="0"/>
            <a:t>после окончания сева.</a:t>
          </a:r>
          <a:endParaRPr lang="ru-RU" sz="1800" kern="1200" dirty="0"/>
        </a:p>
      </dsp:txBody>
      <dsp:txXfrm rot="-5400000">
        <a:off x="645175" y="852977"/>
        <a:ext cx="7621855" cy="540600"/>
      </dsp:txXfrm>
    </dsp:sp>
    <dsp:sp modelId="{DE77CB62-CDC4-4C6F-B60D-7A90CEA69BF0}">
      <dsp:nvSpPr>
        <dsp:cNvPr id="0" name=""/>
        <dsp:cNvSpPr/>
      </dsp:nvSpPr>
      <dsp:spPr>
        <a:xfrm rot="5400000">
          <a:off x="-138251" y="1785707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70042"/>
        <a:ext cx="645174" cy="276504"/>
      </dsp:txXfrm>
    </dsp:sp>
    <dsp:sp modelId="{9191FC1F-F0ED-4FAF-BFAA-0AF4D729AC9F}">
      <dsp:nvSpPr>
        <dsp:cNvPr id="0" name=""/>
        <dsp:cNvSpPr/>
      </dsp:nvSpPr>
      <dsp:spPr>
        <a:xfrm rot="5400000">
          <a:off x="4171179" y="-1878549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Договор страхования вступает в силу </a:t>
          </a:r>
          <a:r>
            <a:rPr lang="ru-RU" sz="1800" b="1" u="sng" kern="1200" dirty="0" smtClean="0"/>
            <a:t>после оплаты 50% </a:t>
          </a:r>
          <a:r>
            <a:rPr lang="ru-RU" sz="1800" kern="1200" dirty="0" smtClean="0"/>
            <a:t>начисленной страховой премии.</a:t>
          </a:r>
          <a:endParaRPr lang="ru-RU" sz="1800" kern="1200" dirty="0"/>
        </a:p>
      </dsp:txBody>
      <dsp:txXfrm rot="-5400000">
        <a:off x="645175" y="1676700"/>
        <a:ext cx="7621855" cy="540600"/>
      </dsp:txXfrm>
    </dsp:sp>
    <dsp:sp modelId="{195199E1-D869-4C2E-A59C-DBACCBCE5388}">
      <dsp:nvSpPr>
        <dsp:cNvPr id="0" name=""/>
        <dsp:cNvSpPr/>
      </dsp:nvSpPr>
      <dsp:spPr>
        <a:xfrm rot="5400000">
          <a:off x="-138251" y="2609430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93765"/>
        <a:ext cx="645174" cy="276504"/>
      </dsp:txXfrm>
    </dsp:sp>
    <dsp:sp modelId="{FA96A083-7A99-4D73-B6F0-1CBD251361AC}">
      <dsp:nvSpPr>
        <dsp:cNvPr id="0" name=""/>
        <dsp:cNvSpPr/>
      </dsp:nvSpPr>
      <dsp:spPr>
        <a:xfrm rot="5400000">
          <a:off x="4171179" y="-1054826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Страховая сумма в договоре страхования установлена в размере не менее чем </a:t>
          </a:r>
          <a:r>
            <a:rPr lang="ru-RU" sz="1800" b="1" u="sng" kern="1200" dirty="0" smtClean="0"/>
            <a:t>70% от страховой стоимости.</a:t>
          </a:r>
          <a:endParaRPr lang="ru-RU" sz="1800" b="1" u="sng" kern="1200" dirty="0"/>
        </a:p>
      </dsp:txBody>
      <dsp:txXfrm rot="-5400000">
        <a:off x="645175" y="2500423"/>
        <a:ext cx="7621855" cy="540600"/>
      </dsp:txXfrm>
    </dsp:sp>
    <dsp:sp modelId="{EFE7D732-1171-4287-B7CD-22FCED2C4FCA}">
      <dsp:nvSpPr>
        <dsp:cNvPr id="0" name=""/>
        <dsp:cNvSpPr/>
      </dsp:nvSpPr>
      <dsp:spPr>
        <a:xfrm rot="5400000">
          <a:off x="-138251" y="3431337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615672"/>
        <a:ext cx="645174" cy="276504"/>
      </dsp:txXfrm>
    </dsp:sp>
    <dsp:sp modelId="{73B7C1BF-8798-42EB-9B7B-D4813CEBCF96}">
      <dsp:nvSpPr>
        <dsp:cNvPr id="0" name=""/>
        <dsp:cNvSpPr/>
      </dsp:nvSpPr>
      <dsp:spPr>
        <a:xfrm rot="5400000">
          <a:off x="4171179" y="-231103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Франшиза не превышает </a:t>
          </a:r>
          <a:r>
            <a:rPr lang="ru-RU" sz="1800" b="1" u="sng" kern="1200" dirty="0" smtClean="0"/>
            <a:t>50% </a:t>
          </a:r>
          <a:r>
            <a:rPr lang="ru-RU" sz="1800" b="1" u="sng" kern="1200" dirty="0" smtClean="0"/>
            <a:t>от страховой </a:t>
          </a:r>
          <a:r>
            <a:rPr lang="ru-RU" sz="1800" b="1" u="sng" kern="1200" dirty="0" smtClean="0"/>
            <a:t>суммы.</a:t>
          </a:r>
          <a:endParaRPr lang="ru-RU" sz="1800" b="1" u="sng" kern="1200" dirty="0"/>
        </a:p>
      </dsp:txBody>
      <dsp:txXfrm rot="-5400000">
        <a:off x="645175" y="3324146"/>
        <a:ext cx="7621855" cy="540600"/>
      </dsp:txXfrm>
    </dsp:sp>
    <dsp:sp modelId="{BA6B4108-9B6C-4719-9CB5-B03CE08BC2F8}">
      <dsp:nvSpPr>
        <dsp:cNvPr id="0" name=""/>
        <dsp:cNvSpPr/>
      </dsp:nvSpPr>
      <dsp:spPr>
        <a:xfrm rot="5400000">
          <a:off x="-138251" y="4256876"/>
          <a:ext cx="921678" cy="645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4441211"/>
        <a:ext cx="645174" cy="276504"/>
      </dsp:txXfrm>
    </dsp:sp>
    <dsp:sp modelId="{C445FE66-218F-41CA-9211-8032C5ACDF0E}">
      <dsp:nvSpPr>
        <dsp:cNvPr id="0" name=""/>
        <dsp:cNvSpPr/>
      </dsp:nvSpPr>
      <dsp:spPr>
        <a:xfrm rot="5400000">
          <a:off x="4171179" y="592619"/>
          <a:ext cx="599090" cy="765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Возможность страхования </a:t>
          </a:r>
          <a:r>
            <a:rPr lang="ru-RU" sz="1800" b="1" u="sng" kern="1200" dirty="0" smtClean="0"/>
            <a:t>отдельных рисков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-5400000">
        <a:off x="645175" y="4147869"/>
        <a:ext cx="7621855" cy="54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80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121" y="0"/>
            <a:ext cx="2972280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8E963FD-56BD-4378-81AA-D4B834764C6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282" y="4715193"/>
            <a:ext cx="5485439" cy="446627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01"/>
            <a:ext cx="2972280" cy="49625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121" y="9428801"/>
            <a:ext cx="2972280" cy="49625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473CA17-A9BE-4BFB-A9F6-8547090AD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6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41CEF-1A4D-4A4A-940D-CFA8EADB17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6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4000" cy="427915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37" y="528717"/>
            <a:ext cx="3538278" cy="633941"/>
          </a:xfrm>
          <a:prstGeom prst="rect">
            <a:avLst/>
          </a:prstGeom>
        </p:spPr>
      </p:pic>
      <p:sp>
        <p:nvSpPr>
          <p:cNvPr id="8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05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5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84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5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9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6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55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7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0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7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99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2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4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53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7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1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3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0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7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37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3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  <p:sp>
        <p:nvSpPr>
          <p:cNvPr id="10" name="TextBox 8"/>
          <p:cNvSpPr txBox="1"/>
          <p:nvPr userDrawn="1"/>
        </p:nvSpPr>
        <p:spPr>
          <a:xfrm>
            <a:off x="581406" y="6489132"/>
            <a:ext cx="16678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kern="1000" baseline="0" dirty="0" smtClean="0">
                <a:latin typeface="+mn-lt"/>
                <a:cs typeface="Arial" panose="020B0604020202020204" pitchFamily="34" charset="0"/>
              </a:rPr>
              <a:t>АО СК «РСХБ-Страхование»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4398"/>
            <a:ext cx="3538278" cy="6339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АО СК «РСХБ-Страхование»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71" r:id="rId7"/>
    <p:sldLayoutId id="2147483666" r:id="rId8"/>
    <p:sldLayoutId id="2147483677" r:id="rId9"/>
    <p:sldLayoutId id="2147483678" r:id="rId10"/>
    <p:sldLayoutId id="2147483679" r:id="rId11"/>
    <p:sldLayoutId id="2147483676" r:id="rId12"/>
    <p:sldLayoutId id="2147483667" r:id="rId13"/>
    <p:sldLayoutId id="2147483668" r:id="rId14"/>
    <p:sldLayoutId id="2147483669" r:id="rId15"/>
    <p:sldLayoutId id="214748367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EF81-A0A8-4D25-9063-FCB60AC281B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F0CB-7B17-4707-810A-3D84CA58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B22AE-BFE7-41BD-B48F-1DFA7A265DB3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9483-54AA-4193-9FB8-59FD5D67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6321" y="4746092"/>
            <a:ext cx="7649629" cy="843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Proxima Nova Rg" panose="02000506030000020004" pitchFamily="50" charset="0"/>
              </a:rPr>
              <a:t>Акционерное </a:t>
            </a:r>
            <a:r>
              <a:rPr lang="ru-RU" dirty="0">
                <a:latin typeface="Proxima Nova Rg" panose="02000506030000020004" pitchFamily="50" charset="0"/>
              </a:rPr>
              <a:t>общество </a:t>
            </a:r>
            <a:r>
              <a:rPr lang="ru-RU" dirty="0" smtClean="0">
                <a:latin typeface="Proxima Nova Rg" panose="02000506030000020004" pitchFamily="50" charset="0"/>
              </a:rPr>
              <a:t/>
            </a:r>
            <a:br>
              <a:rPr lang="ru-RU" dirty="0" smtClean="0">
                <a:latin typeface="Proxima Nova Rg" panose="02000506030000020004" pitchFamily="50" charset="0"/>
              </a:rPr>
            </a:br>
            <a:r>
              <a:rPr lang="ru-RU" dirty="0" smtClean="0">
                <a:latin typeface="Proxima Nova Rg" panose="02000506030000020004" pitchFamily="50" charset="0"/>
              </a:rPr>
              <a:t>«</a:t>
            </a:r>
            <a:r>
              <a:rPr lang="ru-RU" dirty="0">
                <a:latin typeface="Proxima Nova Rg" panose="02000506030000020004" pitchFamily="50" charset="0"/>
              </a:rPr>
              <a:t>Страховая компания «РСХБ-Страхование»</a:t>
            </a:r>
            <a:br>
              <a:rPr lang="ru-RU" dirty="0">
                <a:latin typeface="Proxima Nova Rg" panose="02000506030000020004" pitchFamily="50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6321" y="5449760"/>
            <a:ext cx="7649629" cy="571528"/>
          </a:xfrm>
        </p:spPr>
        <p:txBody>
          <a:bodyPr/>
          <a:lstStyle/>
          <a:p>
            <a:r>
              <a:rPr lang="ru-RU" u="sng" dirty="0" smtClean="0">
                <a:latin typeface="Proxima Nova Rg" panose="02000506030000020004" pitchFamily="50" charset="0"/>
              </a:rPr>
              <a:t>АГРОСТРАХОВАНИЕ с ГОСУДАРСТВЕННОЙ ПОДДЕРЖКОЙ</a:t>
            </a:r>
            <a:endParaRPr lang="ru-RU" u="sng" dirty="0">
              <a:latin typeface="Proxima Nova Rg" panose="02000506030000020004" pitchFamily="50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45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страхования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23008"/>
              </p:ext>
            </p:extLst>
          </p:nvPr>
        </p:nvGraphicFramePr>
        <p:xfrm>
          <a:off x="467544" y="1149287"/>
          <a:ext cx="8296275" cy="50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урегулирования убытка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>
              <a:buAutoNum type="arabicPeriod"/>
            </a:pPr>
            <a:endParaRPr lang="ru-RU" dirty="0"/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08245"/>
              </p:ext>
            </p:extLst>
          </p:nvPr>
        </p:nvGraphicFramePr>
        <p:xfrm>
          <a:off x="683568" y="1168339"/>
          <a:ext cx="7272808" cy="448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696744"/>
              </a:tblGrid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документа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письменное сообщения о наступлении события (заявление), имеющего признаки страхового случая, с указанием даты и причин утраты (гибели) животных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документы, подтверждающие уплату страховой премии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договор сельскохозяйственного страхования и приложения к нему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фото- и видеоматериалы, характеризующие картину произошедшего события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имущественный интерес в сохранении животных - договор купли-продажи, инвентаризационная опись и другие документы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5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необходимые для установления факта, причин и обстоятельств страхового случая и размера убытка (ущерба)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соответствии  с п. 10.4.7 Правил)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6"/>
          <a:stretch/>
        </p:blipFill>
        <p:spPr>
          <a:xfrm>
            <a:off x="11874" y="1268760"/>
            <a:ext cx="10140238" cy="5739597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0270" y="1052736"/>
            <a:ext cx="7372090" cy="511256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УСЛОВИЯ ПРЕДОСТАВЛЕНИЯ ГОСУДАРСТВЕННОЙ ПОДДЕРЖКИ</a:t>
            </a: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Страхование урожая сельскохозяйственных культур</a:t>
            </a:r>
            <a:r>
              <a:rPr lang="ru-RU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endParaRPr lang="ru-RU" dirty="0">
              <a:solidFill>
                <a:schemeClr val="tx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с/х страхования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4691732"/>
          </a:xfrm>
        </p:spPr>
        <p:txBody>
          <a:bodyPr/>
          <a:lstStyle/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r>
              <a:rPr lang="ru-RU" sz="1400" b="1" dirty="0"/>
              <a:t>Перечень с/х культур, подлежащих страхованию с господдержкой на соответствующий год, определяется Планом с/х </a:t>
            </a:r>
            <a:r>
              <a:rPr lang="ru-RU" sz="1400" b="1" dirty="0" smtClean="0"/>
              <a:t>страхования (утверждается Министерством сельского хозяйства РФ)</a:t>
            </a:r>
          </a:p>
          <a:p>
            <a:pPr marL="17462" indent="0">
              <a:buNone/>
            </a:pPr>
            <a:endParaRPr lang="ru-RU" sz="1400" dirty="0"/>
          </a:p>
          <a:p>
            <a:r>
              <a:rPr lang="ru-RU" sz="1400" b="1" dirty="0"/>
              <a:t>1. зерновые </a:t>
            </a:r>
            <a:endParaRPr lang="ru-RU" sz="1400" dirty="0"/>
          </a:p>
          <a:p>
            <a:r>
              <a:rPr lang="ru-RU" sz="1400" b="1" dirty="0"/>
              <a:t>2. зернобобовые </a:t>
            </a:r>
            <a:endParaRPr lang="ru-RU" sz="1400" dirty="0"/>
          </a:p>
          <a:p>
            <a:r>
              <a:rPr lang="ru-RU" sz="1400" b="1" dirty="0"/>
              <a:t>3. масличные </a:t>
            </a:r>
            <a:endParaRPr lang="ru-RU" sz="1400" dirty="0"/>
          </a:p>
          <a:p>
            <a:r>
              <a:rPr lang="ru-RU" sz="1400" b="1" dirty="0"/>
              <a:t>4. технические </a:t>
            </a:r>
            <a:endParaRPr lang="ru-RU" sz="1400" dirty="0"/>
          </a:p>
          <a:p>
            <a:r>
              <a:rPr lang="ru-RU" sz="1400" b="1" dirty="0"/>
              <a:t>5. кормовые </a:t>
            </a:r>
            <a:endParaRPr lang="ru-RU" sz="1400" dirty="0"/>
          </a:p>
          <a:p>
            <a:r>
              <a:rPr lang="ru-RU" sz="1400" b="1" dirty="0"/>
              <a:t>6. бахчевые </a:t>
            </a:r>
            <a:endParaRPr lang="ru-RU" sz="1400" dirty="0"/>
          </a:p>
          <a:p>
            <a:r>
              <a:rPr lang="ru-RU" sz="1400" b="1" dirty="0"/>
              <a:t>7. </a:t>
            </a:r>
            <a:r>
              <a:rPr lang="ru-RU" sz="1400" b="1" dirty="0" smtClean="0"/>
              <a:t>картофель</a:t>
            </a:r>
            <a:endParaRPr lang="ru-RU" sz="1400" dirty="0"/>
          </a:p>
          <a:p>
            <a:r>
              <a:rPr lang="ru-RU" sz="1400" b="1" dirty="0"/>
              <a:t>8. овощи </a:t>
            </a:r>
            <a:endParaRPr lang="ru-RU" sz="1400" dirty="0"/>
          </a:p>
          <a:p>
            <a:r>
              <a:rPr lang="ru-RU" sz="1400" b="1" dirty="0"/>
              <a:t>9. </a:t>
            </a:r>
            <a:r>
              <a:rPr lang="ru-RU" sz="1400" b="1" dirty="0" smtClean="0"/>
              <a:t>многолетние насаждения (ягодные насаждения)</a:t>
            </a:r>
            <a:endParaRPr lang="ru-RU" sz="1400" dirty="0"/>
          </a:p>
          <a:p>
            <a:r>
              <a:rPr lang="ru-RU" sz="1400" b="1" dirty="0" smtClean="0"/>
              <a:t>10. посадки многолетних насаждений (ягодники, посадки семечковых)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Утрата (гибель) урожая с/х культуры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7462" indent="0">
              <a:buNone/>
            </a:pPr>
            <a:r>
              <a:rPr lang="ru-RU" sz="1600" b="1" dirty="0"/>
              <a:t>Утрата (гибель) </a:t>
            </a:r>
            <a:r>
              <a:rPr lang="ru-RU" sz="1600" dirty="0"/>
              <a:t>урожая с/х культуры - имевшее  место  в  период действия договора     </a:t>
            </a:r>
            <a:r>
              <a:rPr lang="ru-RU" sz="1600" dirty="0" smtClean="0"/>
              <a:t>сельскохозяйственного страхования  </a:t>
            </a:r>
            <a:r>
              <a:rPr lang="ru-RU" sz="1600" b="1" u="sng" dirty="0"/>
              <a:t>снижение фактического урожая        </a:t>
            </a:r>
            <a:r>
              <a:rPr lang="ru-RU" sz="1600" b="1" u="sng" dirty="0" smtClean="0"/>
              <a:t>сельскохозяйственной культуры</a:t>
            </a:r>
            <a:r>
              <a:rPr lang="ru-RU" sz="1600" b="1" u="sng" dirty="0"/>
              <a:t>,</a:t>
            </a:r>
            <a:r>
              <a:rPr lang="ru-RU" sz="1600" dirty="0"/>
              <a:t>   в   том  числе  </a:t>
            </a:r>
            <a:r>
              <a:rPr lang="ru-RU" sz="1600" dirty="0" smtClean="0"/>
              <a:t>урожая многолетних     </a:t>
            </a:r>
            <a:r>
              <a:rPr lang="ru-RU" sz="1600" dirty="0"/>
              <a:t>насаждений,     </a:t>
            </a:r>
            <a:r>
              <a:rPr lang="ru-RU" sz="1600" dirty="0" smtClean="0"/>
              <a:t>по сравнению     </a:t>
            </a:r>
            <a:r>
              <a:rPr lang="ru-RU" sz="1600" dirty="0"/>
              <a:t>с    </a:t>
            </a:r>
            <a:r>
              <a:rPr lang="ru-RU" sz="1600" dirty="0" smtClean="0"/>
              <a:t>запланированным урожаем  </a:t>
            </a:r>
            <a:r>
              <a:rPr lang="ru-RU" sz="1600" dirty="0"/>
              <a:t>в  результате </a:t>
            </a:r>
            <a:r>
              <a:rPr lang="ru-RU" sz="1600" dirty="0" smtClean="0"/>
              <a:t>наступления событий</a:t>
            </a:r>
            <a:r>
              <a:rPr lang="ru-RU" sz="1600" dirty="0"/>
              <a:t>, предусмотренных статьей </a:t>
            </a:r>
            <a:r>
              <a:rPr lang="ru-RU" sz="1600" dirty="0" smtClean="0"/>
              <a:t>8 Федерального закона N </a:t>
            </a:r>
            <a:r>
              <a:rPr lang="ru-RU" sz="1600" dirty="0"/>
              <a:t>260-ФЗ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5" name="Picture 3" descr="C:\Users\MartynenkoEV\Pictures\26_000_Hkg36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67" y="3471798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страхования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8429"/>
              </p:ext>
            </p:extLst>
          </p:nvPr>
        </p:nvGraphicFramePr>
        <p:xfrm>
          <a:off x="467544" y="1149287"/>
          <a:ext cx="829627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Страховые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722312" lvl="2" indent="-342900">
              <a:buAutoNum type="arabicPeriod"/>
            </a:pPr>
            <a:r>
              <a:rPr lang="ru-RU" sz="1400" dirty="0" smtClean="0"/>
              <a:t>атмосферная и почвенная засуха, суховей;</a:t>
            </a:r>
            <a:endParaRPr lang="ru-RU" sz="1400" dirty="0"/>
          </a:p>
          <a:p>
            <a:pPr marL="722312" lvl="2" indent="-342900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аморозки</a:t>
            </a:r>
            <a:r>
              <a:rPr lang="ru-RU" sz="1400" dirty="0"/>
              <a:t>, </a:t>
            </a:r>
            <a:r>
              <a:rPr lang="ru-RU" sz="1400" dirty="0" smtClean="0"/>
              <a:t>вымерзание, </a:t>
            </a:r>
            <a:r>
              <a:rPr lang="ru-RU" sz="1400" dirty="0" err="1" smtClean="0"/>
              <a:t>выпревание</a:t>
            </a:r>
            <a:r>
              <a:rPr lang="ru-RU" sz="1400" dirty="0" smtClean="0"/>
              <a:t>,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ледяная корка</a:t>
            </a:r>
            <a:r>
              <a:rPr lang="ru-RU" sz="1400" dirty="0" smtClean="0"/>
              <a:t>, раннее  появление  </a:t>
            </a:r>
            <a:r>
              <a:rPr lang="ru-RU" sz="1400" dirty="0"/>
              <a:t>или установление снежного </a:t>
            </a:r>
            <a:r>
              <a:rPr lang="ru-RU" sz="1400" dirty="0" smtClean="0"/>
              <a:t> покрова,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промерзание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верхнего  слоя 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</a:rPr>
              <a:t>почвы;</a:t>
            </a:r>
            <a:endParaRPr lang="ru-RU" sz="1400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722312" lvl="2" indent="-342900">
              <a:buFont typeface="+mj-lt"/>
              <a:buAutoNum type="arabicPeriod"/>
            </a:pPr>
            <a:r>
              <a:rPr lang="ru-RU" sz="1400" dirty="0" smtClean="0"/>
              <a:t>град</a:t>
            </a:r>
            <a:r>
              <a:rPr lang="ru-RU" sz="1400" dirty="0"/>
              <a:t>, крупный </a:t>
            </a:r>
            <a:r>
              <a:rPr lang="ru-RU" sz="1400" dirty="0" smtClean="0"/>
              <a:t>град, сильный  ливень и (или) продолжительный дождь,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переувлажнение  почвы;</a:t>
            </a:r>
          </a:p>
          <a:p>
            <a:pPr marL="722312" lvl="2" indent="-342900">
              <a:buFont typeface="+mj-lt"/>
              <a:buAutoNum type="arabicPeriod"/>
            </a:pPr>
            <a:r>
              <a:rPr lang="ru-RU" sz="1400" dirty="0"/>
              <a:t>половодье, наводнение, подтопление, </a:t>
            </a:r>
            <a:r>
              <a:rPr lang="ru-RU" sz="1400" dirty="0" smtClean="0"/>
              <a:t>паводок;</a:t>
            </a:r>
            <a:endParaRPr lang="ru-RU" sz="1400" dirty="0"/>
          </a:p>
          <a:p>
            <a:pPr marL="722312" lvl="2" indent="-342900">
              <a:buFont typeface="+mj-lt"/>
              <a:buAutoNum type="arabicPeriod"/>
            </a:pPr>
            <a:r>
              <a:rPr lang="ru-RU" sz="1400" dirty="0"/>
              <a:t>о</a:t>
            </a:r>
            <a:r>
              <a:rPr lang="ru-RU" sz="1400" dirty="0" smtClean="0"/>
              <a:t>ползень, землетрясение, сход снежных лавин, сель;</a:t>
            </a:r>
            <a:endParaRPr lang="ru-RU" sz="1400" dirty="0"/>
          </a:p>
          <a:p>
            <a:pPr marL="722312" lvl="2" indent="-342900">
              <a:buFont typeface="+mj-lt"/>
              <a:buAutoNum type="arabicPeriod"/>
            </a:pPr>
            <a:r>
              <a:rPr lang="ru-RU" sz="1400" dirty="0" smtClean="0"/>
              <a:t>сильная </a:t>
            </a:r>
            <a:r>
              <a:rPr lang="ru-RU" sz="1400" dirty="0"/>
              <a:t>пыльная  (песчаная)  </a:t>
            </a:r>
            <a:r>
              <a:rPr lang="ru-RU" sz="1400" dirty="0" smtClean="0"/>
              <a:t>буря, </a:t>
            </a:r>
            <a:r>
              <a:rPr lang="ru-RU" sz="1400" dirty="0"/>
              <a:t>сильный  и  (или) ураганный </a:t>
            </a:r>
            <a:r>
              <a:rPr lang="ru-RU" sz="1400" dirty="0" smtClean="0"/>
              <a:t>ветер;</a:t>
            </a:r>
            <a:endParaRPr lang="ru-RU" sz="1400" dirty="0"/>
          </a:p>
          <a:p>
            <a:pPr marL="722312" lvl="2" indent="-342900"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риродный пожар;</a:t>
            </a:r>
          </a:p>
          <a:p>
            <a:pPr marL="722312" lvl="2" indent="-342900">
              <a:buFont typeface="+mj-lt"/>
              <a:buAutoNum type="arabicPeriod"/>
            </a:pPr>
            <a:r>
              <a:rPr lang="ru-RU" sz="1400" dirty="0" smtClean="0"/>
              <a:t>проникновение и (или) распространение вредных организмов, если такие события носят эпифитотический характер;</a:t>
            </a:r>
          </a:p>
          <a:p>
            <a:pPr marL="722312" lvl="2" indent="-342900">
              <a:buFont typeface="+mj-lt"/>
              <a:buAutoNum type="arabicPeriod"/>
            </a:pPr>
            <a:r>
              <a:rPr lang="ru-RU" sz="1400" dirty="0" smtClean="0"/>
              <a:t>нарушение </a:t>
            </a:r>
            <a:r>
              <a:rPr lang="ru-RU" sz="1400" dirty="0"/>
              <a:t>электро-, и </a:t>
            </a:r>
            <a:r>
              <a:rPr lang="ru-RU" sz="1400" dirty="0" err="1"/>
              <a:t>и</a:t>
            </a:r>
            <a:r>
              <a:rPr lang="ru-RU" sz="1400" dirty="0"/>
              <a:t> (или) тепло-,  и  (или)  водоснабжения в результате  </a:t>
            </a:r>
            <a:r>
              <a:rPr lang="ru-RU" sz="1400" dirty="0" smtClean="0"/>
              <a:t>опасных    </a:t>
            </a:r>
            <a:r>
              <a:rPr lang="ru-RU" sz="1400" dirty="0"/>
              <a:t>природных явлений  и  стихийных бедствий </a:t>
            </a:r>
            <a:r>
              <a:rPr lang="ru-RU" sz="1400" dirty="0" smtClean="0"/>
              <a:t>при </a:t>
            </a:r>
            <a:r>
              <a:rPr lang="ru-RU" sz="1400" dirty="0"/>
              <a:t>страховании   </a:t>
            </a:r>
            <a:r>
              <a:rPr lang="ru-RU" sz="1400" dirty="0" smtClean="0"/>
              <a:t>сельскохозяйственных культур</a:t>
            </a:r>
            <a:r>
              <a:rPr lang="ru-RU" sz="1400" dirty="0"/>
              <a:t>, выращиваемых в защищенном грунте  </a:t>
            </a:r>
            <a:r>
              <a:rPr lang="ru-RU" sz="1400" dirty="0" smtClean="0"/>
              <a:t>или  на  мелиорируемых </a:t>
            </a:r>
            <a:r>
              <a:rPr lang="ru-RU" sz="1400" dirty="0"/>
              <a:t>землях.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 descr="\\servfs02\UserData$\MartynenkoEV\Desktop\работа\презентации\img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56314"/>
            <a:ext cx="1656184" cy="1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57446"/>
            <a:ext cx="1671520" cy="150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РАСЧЕТА СТРАХОВОЙ ПРЕМИИ (выбор программы страхования)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225" y="1347681"/>
            <a:ext cx="8296552" cy="4470400"/>
          </a:xfrm>
        </p:spPr>
        <p:txBody>
          <a:bodyPr/>
          <a:lstStyle/>
          <a:p>
            <a:pPr marL="17462" indent="0" algn="ctr">
              <a:buNone/>
            </a:pPr>
            <a:r>
              <a:rPr lang="ru-RU" b="1" u="sng" dirty="0"/>
              <a:t>ЯЧМЕНЬ </a:t>
            </a:r>
            <a:r>
              <a:rPr lang="ru-RU" b="1" u="sng" dirty="0" smtClean="0"/>
              <a:t>ЯРОВОЙ:</a:t>
            </a:r>
          </a:p>
          <a:p>
            <a:r>
              <a:rPr lang="ru-RU" b="1" dirty="0" smtClean="0"/>
              <a:t>Безусловная </a:t>
            </a:r>
            <a:r>
              <a:rPr lang="ru-RU" b="1" dirty="0"/>
              <a:t>франшиза </a:t>
            </a:r>
            <a:r>
              <a:rPr lang="ru-RU" b="1" dirty="0" smtClean="0"/>
              <a:t>(часть убытков, неподлежащих возмещению) – 20%</a:t>
            </a:r>
          </a:p>
          <a:p>
            <a:r>
              <a:rPr lang="ru-RU" b="1" dirty="0"/>
              <a:t>Базовый размер </a:t>
            </a:r>
            <a:r>
              <a:rPr lang="ru-RU" b="1" dirty="0" smtClean="0"/>
              <a:t>ставки – 4,1%  (из плана с/х страхования на </a:t>
            </a:r>
            <a:r>
              <a:rPr lang="ru-RU" b="1" dirty="0" smtClean="0"/>
              <a:t>2020 </a:t>
            </a:r>
            <a:r>
              <a:rPr lang="ru-RU" b="1" dirty="0" smtClean="0"/>
              <a:t>год)</a:t>
            </a:r>
            <a:endParaRPr lang="ru-RU" b="1" dirty="0"/>
          </a:p>
          <a:p>
            <a:pPr marL="17462" indent="0">
              <a:buNone/>
            </a:pPr>
            <a:endParaRPr lang="ru-RU" b="1" dirty="0"/>
          </a:p>
          <a:p>
            <a:pPr marL="17462" indent="0">
              <a:buNone/>
            </a:pPr>
            <a:r>
              <a:rPr lang="ru-RU" i="1" dirty="0" smtClean="0"/>
              <a:t>Средняя </a:t>
            </a:r>
            <a:r>
              <a:rPr lang="ru-RU" i="1" dirty="0"/>
              <a:t>урожайность за 5 лет – 22 ц/га</a:t>
            </a:r>
            <a:endParaRPr lang="ru-RU" dirty="0"/>
          </a:p>
          <a:p>
            <a:pPr marL="17462" indent="0">
              <a:buNone/>
            </a:pPr>
            <a:r>
              <a:rPr lang="ru-RU" i="1" dirty="0"/>
              <a:t>Средняя цена реализации </a:t>
            </a:r>
            <a:r>
              <a:rPr lang="ru-RU" i="1" dirty="0" smtClean="0"/>
              <a:t>(данные </a:t>
            </a:r>
            <a:r>
              <a:rPr lang="ru-RU" i="1" dirty="0" err="1" smtClean="0"/>
              <a:t>РОССТАТа</a:t>
            </a:r>
            <a:r>
              <a:rPr lang="ru-RU" i="1" dirty="0" smtClean="0"/>
              <a:t>) – </a:t>
            </a:r>
            <a:r>
              <a:rPr lang="ru-RU" i="1" dirty="0"/>
              <a:t>590 руб./ц</a:t>
            </a:r>
            <a:endParaRPr lang="ru-RU" dirty="0"/>
          </a:p>
          <a:p>
            <a:pPr marL="17462" indent="0">
              <a:buNone/>
            </a:pPr>
            <a:r>
              <a:rPr lang="ru-RU" i="1" dirty="0"/>
              <a:t>Площадь </a:t>
            </a:r>
            <a:r>
              <a:rPr lang="ru-RU" i="1" dirty="0" smtClean="0"/>
              <a:t>посева культуры в текущем году – </a:t>
            </a:r>
            <a:r>
              <a:rPr lang="ru-RU" i="1" dirty="0"/>
              <a:t>300 </a:t>
            </a:r>
            <a:r>
              <a:rPr lang="ru-RU" i="1" dirty="0" smtClean="0"/>
              <a:t>га</a:t>
            </a:r>
          </a:p>
          <a:p>
            <a:pPr marL="17462" indent="0">
              <a:buNone/>
            </a:pPr>
            <a:endParaRPr lang="ru-RU" dirty="0"/>
          </a:p>
          <a:p>
            <a:pPr algn="ctr"/>
            <a:r>
              <a:rPr lang="ru-RU" b="1" dirty="0" smtClean="0"/>
              <a:t>Страховая </a:t>
            </a:r>
            <a:r>
              <a:rPr lang="ru-RU" b="1" dirty="0"/>
              <a:t>сумма: 22 ц/га *590 руб./ц *300 га = </a:t>
            </a:r>
            <a:r>
              <a:rPr lang="ru-RU" b="1" u="sng" dirty="0"/>
              <a:t>3 894 000,00 </a:t>
            </a:r>
            <a:r>
              <a:rPr lang="ru-RU" b="1" u="sng" dirty="0" smtClean="0"/>
              <a:t>рублей</a:t>
            </a:r>
          </a:p>
          <a:p>
            <a:pPr marL="17462" indent="0">
              <a:buNone/>
            </a:pPr>
            <a:endParaRPr lang="ru-RU" b="1" dirty="0" smtClean="0"/>
          </a:p>
          <a:p>
            <a:pPr marL="17462" indent="0">
              <a:buNone/>
            </a:pPr>
            <a:endParaRPr lang="ru-RU" b="1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29278"/>
              </p:ext>
            </p:extLst>
          </p:nvPr>
        </p:nvGraphicFramePr>
        <p:xfrm>
          <a:off x="668214" y="3582881"/>
          <a:ext cx="7576194" cy="174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097"/>
                <a:gridCol w="3788097"/>
              </a:tblGrid>
              <a:tr h="74345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Страховая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премия (все риски;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коэфф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.=1,0)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Страховая премия (1 риск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-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атмосферная и почвенная засуха, суховей;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коэфф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 = 0,5)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667">
                <a:tc>
                  <a:txBody>
                    <a:bodyPr/>
                    <a:lstStyle/>
                    <a:p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3 894 000,00*4,1%*1 =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159 654,00 рублей</a:t>
                      </a:r>
                    </a:p>
                    <a:p>
                      <a:endParaRPr lang="ru-RU" sz="1200" b="1" u="sng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ru-RU" sz="1200" b="0" u="sng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Затраты предприятия (50%) </a:t>
                      </a:r>
                      <a:r>
                        <a:rPr lang="ru-RU" sz="1200" b="1" u="sng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79 827,00 рублей</a:t>
                      </a:r>
                      <a:endParaRPr lang="ru-RU" sz="1200" b="1" u="sng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Субсидия (50%) 79 827,00 рублей</a:t>
                      </a:r>
                      <a:endParaRPr lang="ru-RU" sz="1200" b="0" u="non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3 894 000,00*4,1%*0,5 =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200" b="1" u="sng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79 827,00 рублей</a:t>
                      </a:r>
                    </a:p>
                    <a:p>
                      <a:endParaRPr lang="ru-RU" sz="1200" b="1" u="sng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ru-RU" sz="1200" b="0" u="sng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Затраты предприятия (50%) </a:t>
                      </a:r>
                      <a:r>
                        <a:rPr lang="ru-RU" sz="1200" b="1" u="sng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39 913,50 рублей</a:t>
                      </a:r>
                      <a:endParaRPr lang="ru-RU" sz="1200" b="1" u="sng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ru-RU" sz="1200" b="0" u="non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Субсидия (50%) 39 913,50 рублей</a:t>
                      </a:r>
                    </a:p>
                    <a:p>
                      <a:endParaRPr lang="ru-RU" sz="1200" b="1" u="sng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заключения договора страховани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>
              <a:lnSpc>
                <a:spcPct val="150000"/>
              </a:lnSpc>
              <a:buAutoNum type="arabicPeriod"/>
            </a:pPr>
            <a:r>
              <a:rPr lang="ru-RU" sz="1600" dirty="0" smtClean="0"/>
              <a:t>Заявление на страхование урожая </a:t>
            </a:r>
            <a:r>
              <a:rPr lang="ru-RU" sz="1600" i="1" dirty="0" smtClean="0"/>
              <a:t>(достаточно для расчета страховой премии);</a:t>
            </a:r>
          </a:p>
          <a:p>
            <a:pPr marL="608012" lvl="2" indent="-228600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Формы статистической </a:t>
            </a:r>
            <a:r>
              <a:rPr lang="ru-RU" sz="1600" dirty="0" smtClean="0"/>
              <a:t>отчетности для расчета урожайности </a:t>
            </a:r>
            <a:r>
              <a:rPr lang="ru-RU" sz="1600" i="1" dirty="0" smtClean="0"/>
              <a:t>(валовый сбор 29-СХ/2-фермер</a:t>
            </a:r>
            <a:r>
              <a:rPr lang="ru-RU" sz="1600" i="1" dirty="0"/>
              <a:t>; </a:t>
            </a:r>
            <a:r>
              <a:rPr lang="ru-RU" sz="1600" i="1" dirty="0" smtClean="0"/>
              <a:t>посевная площадь 4-СХ/1-фермер</a:t>
            </a:r>
            <a:r>
              <a:rPr lang="ru-RU" sz="1600" i="1" dirty="0"/>
              <a:t>)</a:t>
            </a:r>
            <a:r>
              <a:rPr lang="ru-RU" sz="1600" dirty="0"/>
              <a:t> за 5 лет, </a:t>
            </a:r>
            <a:r>
              <a:rPr lang="ru-RU" sz="1600" dirty="0" smtClean="0"/>
              <a:t>предшествующих </a:t>
            </a:r>
            <a:r>
              <a:rPr lang="ru-RU" sz="1600" dirty="0"/>
              <a:t>году заключения </a:t>
            </a:r>
            <a:r>
              <a:rPr lang="ru-RU" sz="1600" dirty="0" smtClean="0"/>
              <a:t>договора;</a:t>
            </a:r>
          </a:p>
          <a:p>
            <a:pPr marL="608012" lvl="2" indent="-228600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Карта </a:t>
            </a:r>
            <a:r>
              <a:rPr lang="ru-RU" sz="1600" dirty="0" smtClean="0"/>
              <a:t>полей;</a:t>
            </a:r>
            <a:endParaRPr lang="ru-RU" sz="1600" dirty="0"/>
          </a:p>
          <a:p>
            <a:pPr marL="608012" lvl="2" indent="-228600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Технологическая </a:t>
            </a:r>
            <a:r>
              <a:rPr lang="ru-RU" sz="1600" dirty="0" smtClean="0"/>
              <a:t>карта;</a:t>
            </a:r>
            <a:endParaRPr lang="ru-RU" sz="1600" dirty="0"/>
          </a:p>
          <a:p>
            <a:pPr marL="608012" lvl="2" indent="-228600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Документы, подтверждающие качество </a:t>
            </a:r>
            <a:r>
              <a:rPr lang="ru-RU" sz="1600" dirty="0" smtClean="0"/>
              <a:t>семян;</a:t>
            </a:r>
            <a:endParaRPr lang="ru-RU" sz="1600" dirty="0"/>
          </a:p>
          <a:p>
            <a:pPr marL="608012" lvl="2" indent="-228600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Документы, подтверждающие право пользования с/х </a:t>
            </a:r>
            <a:r>
              <a:rPr lang="ru-RU" sz="1600" dirty="0" smtClean="0"/>
              <a:t>угодьями. </a:t>
            </a:r>
          </a:p>
          <a:p>
            <a:pPr marL="608012" lvl="2" indent="-228600">
              <a:buFont typeface="Wingdings" charset="2"/>
              <a:buAutoNum type="arabicPeriod"/>
            </a:pPr>
            <a:endParaRPr lang="ru-RU" dirty="0"/>
          </a:p>
          <a:p>
            <a:pPr marL="608012" lvl="2" indent="-228600">
              <a:buFont typeface="Wingdings" charset="2"/>
              <a:buAutoNum type="arabicPeriod"/>
            </a:pPr>
            <a:endParaRPr lang="ru-RU" dirty="0" smtClean="0"/>
          </a:p>
          <a:p>
            <a:pPr marL="379412" lvl="2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Страховщиком </a:t>
            </a:r>
            <a:r>
              <a:rPr lang="ru-RU" sz="1600" b="1" dirty="0">
                <a:solidFill>
                  <a:srgbClr val="FF0000"/>
                </a:solidFill>
              </a:rPr>
              <a:t>могут быть запрошены иные документы, согласно п. 7.2.3 Правил.</a:t>
            </a:r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при наступлении страхового случая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>
              <a:buAutoNum type="arabicPeriod"/>
            </a:pPr>
            <a:r>
              <a:rPr lang="ru-RU" sz="1400" dirty="0"/>
              <a:t>Уведомить Страховщика о событии, имеющем признаки страхового, незамедлительно любым доступным способом, а также в письменной форме </a:t>
            </a:r>
            <a:r>
              <a:rPr lang="ru-RU" sz="1400" b="1" u="sng" dirty="0"/>
              <a:t>в течение 3 рабочих дней </a:t>
            </a:r>
            <a:r>
              <a:rPr lang="ru-RU" sz="1400" dirty="0"/>
              <a:t>(п. 8.5.1. Правил страхования)</a:t>
            </a:r>
          </a:p>
          <a:p>
            <a:pPr marL="608012" lvl="2" indent="-228600">
              <a:buAutoNum type="arabicPeriod"/>
            </a:pPr>
            <a:r>
              <a:rPr lang="ru-RU" sz="1400" b="1" u="sng" dirty="0"/>
              <a:t>Принять все разумные и доступные м</a:t>
            </a:r>
            <a:r>
              <a:rPr lang="ru-RU" sz="1400" dirty="0"/>
              <a:t>еры по предотвращению и уменьшению ущерба урожая</a:t>
            </a:r>
          </a:p>
          <a:p>
            <a:pPr marL="608012" lvl="2" indent="-228600">
              <a:buAutoNum type="arabicPeriod"/>
            </a:pPr>
            <a:r>
              <a:rPr lang="ru-RU" sz="1400" b="1" u="sng" dirty="0"/>
              <a:t>Сохранить пострадавшие с/х культуры</a:t>
            </a:r>
            <a:r>
              <a:rPr lang="ru-RU" sz="1400" dirty="0"/>
              <a:t>, в том виде, в котором они оказались после наступления страхового события</a:t>
            </a:r>
          </a:p>
          <a:p>
            <a:pPr marL="608012" lvl="2" indent="-228600">
              <a:buAutoNum type="arabicPeriod"/>
            </a:pPr>
            <a:r>
              <a:rPr lang="ru-RU" sz="1400" dirty="0" smtClean="0"/>
              <a:t>Направить </a:t>
            </a:r>
            <a:r>
              <a:rPr lang="ru-RU" sz="1400" dirty="0"/>
              <a:t>Страховщику Заявление на выплату страхового возмещения </a:t>
            </a:r>
            <a:r>
              <a:rPr lang="ru-RU" sz="1400" b="1" u="sng" dirty="0"/>
              <a:t>в течение 5 рабочих дней после окончания </a:t>
            </a:r>
            <a:r>
              <a:rPr lang="ru-RU" sz="1400" b="1" u="sng" dirty="0" smtClean="0"/>
              <a:t>уборки,</a:t>
            </a:r>
            <a:r>
              <a:rPr lang="ru-RU" sz="1400" dirty="0" smtClean="0"/>
              <a:t> при страховании многолетних насаждений – в течение 30 (тридцати) рабочих дней после утраты (гибели) многолетних насаждений</a:t>
            </a:r>
          </a:p>
          <a:p>
            <a:pPr marL="608012" lvl="2" indent="-228600">
              <a:buAutoNum type="arabicPeriod"/>
            </a:pPr>
            <a:r>
              <a:rPr lang="ru-RU" sz="1400" dirty="0"/>
              <a:t>Совместно со Страховщиком </a:t>
            </a:r>
            <a:r>
              <a:rPr lang="ru-RU" sz="1400" b="1" u="sng" dirty="0" smtClean="0"/>
              <a:t>составить Акт обследования </a:t>
            </a:r>
            <a:r>
              <a:rPr lang="ru-RU" sz="1400" dirty="0" smtClean="0"/>
              <a:t>по заявленному страховому событию</a:t>
            </a:r>
          </a:p>
          <a:p>
            <a:pPr marL="608012" lvl="2" indent="-228600">
              <a:buAutoNum type="arabicPeriod"/>
            </a:pPr>
            <a:r>
              <a:rPr lang="ru-RU" sz="1400" dirty="0" smtClean="0"/>
              <a:t>Определить урожайность на корню, уведомив Страховщика о дате проведения мероприятия не позднее, чем за 10 рабочих дней до начала проведения уборочных работ</a:t>
            </a:r>
          </a:p>
          <a:p>
            <a:pPr marL="608012" lvl="2" indent="-228600">
              <a:buAutoNum type="arabicPeriod"/>
            </a:pPr>
            <a:r>
              <a:rPr lang="ru-RU" sz="1400" dirty="0" smtClean="0"/>
              <a:t>При наличии разногласий сторон Договора Страховщик проводит экспертизу в целях подтверждения факта наступления страхового случая и определения размера ущерба</a:t>
            </a:r>
          </a:p>
          <a:p>
            <a:pPr marL="608012" lvl="2" indent="-228600">
              <a:buAutoNum type="arabicPeriod"/>
            </a:pPr>
            <a:r>
              <a:rPr lang="ru-RU" sz="1400" dirty="0" smtClean="0"/>
              <a:t>Предоставить комплект документов, необходимый для производства выплаты</a:t>
            </a:r>
            <a:endParaRPr lang="ru-RU" sz="1400" dirty="0"/>
          </a:p>
          <a:p>
            <a:pPr marL="608012" lvl="2" indent="-228600">
              <a:buAutoNum type="arabicPeriod"/>
            </a:pPr>
            <a:endParaRPr lang="ru-RU" dirty="0"/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latin typeface="Proxima Nova Rg" panose="02000506030000020004" pitchFamily="50" charset="0"/>
              </a:rPr>
              <a:t>О </a:t>
            </a:r>
            <a:r>
              <a:rPr lang="ru-RU" dirty="0" smtClean="0">
                <a:latin typeface="Proxima Nova Rg" panose="02000506030000020004" pitchFamily="50" charset="0"/>
              </a:rPr>
              <a:t>компании</a:t>
            </a: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411" y="1514401"/>
            <a:ext cx="4104456" cy="4881461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b="1" dirty="0" smtClean="0">
                <a:latin typeface="Proxima Nova Rg" panose="02000506030000020004" pitchFamily="50" charset="0"/>
              </a:rPr>
              <a:t>АО </a:t>
            </a:r>
            <a:r>
              <a:rPr lang="ru-RU" b="1" dirty="0">
                <a:latin typeface="Proxima Nova Rg" panose="02000506030000020004" pitchFamily="50" charset="0"/>
              </a:rPr>
              <a:t>СК «РСХБ-Страхование»</a:t>
            </a:r>
            <a:r>
              <a:rPr lang="ru-RU" dirty="0">
                <a:latin typeface="Proxima Nova Rg" panose="02000506030000020004" pitchFamily="50" charset="0"/>
              </a:rPr>
              <a:t> - </a:t>
            </a:r>
            <a:r>
              <a:rPr lang="ru-RU" dirty="0" smtClean="0">
                <a:latin typeface="Proxima Nova Rg" panose="02000506030000020004" pitchFamily="50" charset="0"/>
              </a:rPr>
              <a:t>универсальная страховая </a:t>
            </a:r>
            <a:r>
              <a:rPr lang="ru-RU" dirty="0">
                <a:latin typeface="Proxima Nova Rg" panose="02000506030000020004" pitchFamily="50" charset="0"/>
              </a:rPr>
              <a:t>компания, предоставляющая услуги </a:t>
            </a:r>
            <a:r>
              <a:rPr lang="ru-RU" dirty="0" smtClean="0">
                <a:latin typeface="Proxima Nova Rg" panose="02000506030000020004" pitchFamily="50" charset="0"/>
              </a:rPr>
              <a:t>корпоративным клиентам </a:t>
            </a:r>
            <a:r>
              <a:rPr lang="ru-RU" dirty="0">
                <a:latin typeface="Proxima Nova Rg" panose="02000506030000020004" pitchFamily="50" charset="0"/>
              </a:rPr>
              <a:t>и частным </a:t>
            </a:r>
            <a:r>
              <a:rPr lang="ru-RU" dirty="0" smtClean="0">
                <a:latin typeface="Proxima Nova Rg" panose="02000506030000020004" pitchFamily="50" charset="0"/>
              </a:rPr>
              <a:t>лицам.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Приоритетные 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50" charset="0"/>
              </a:rPr>
              <a:t>направления </a:t>
            </a:r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деятельности</a:t>
            </a:r>
            <a:r>
              <a:rPr lang="en-US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страхование 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50" charset="0"/>
              </a:rPr>
              <a:t>рисков </a:t>
            </a:r>
            <a:r>
              <a:rPr lang="ru-RU" b="1" dirty="0" smtClean="0">
                <a:solidFill>
                  <a:schemeClr val="bg1"/>
                </a:solidFill>
                <a:latin typeface="Proxima Nova Rg" panose="02000506030000020004" pitchFamily="50" charset="0"/>
              </a:rPr>
              <a:t>предприятий </a:t>
            </a:r>
            <a:r>
              <a:rPr lang="ru-RU" b="1" dirty="0">
                <a:solidFill>
                  <a:schemeClr val="bg1"/>
                </a:solidFill>
                <a:latin typeface="Proxima Nova Rg" panose="02000506030000020004" pitchFamily="50" charset="0"/>
              </a:rPr>
              <a:t>агропромышленного комплекса и банкострахование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50" charset="0"/>
              </a:rPr>
              <a:t>.</a:t>
            </a:r>
            <a:r>
              <a:rPr lang="ru-RU" dirty="0">
                <a:latin typeface="Proxima Nova Rg" panose="02000506030000020004" pitchFamily="50" charset="0"/>
              </a:rPr>
              <a:t> </a:t>
            </a:r>
            <a:endParaRPr lang="ru-RU" dirty="0" smtClean="0">
              <a:latin typeface="Proxima Nova Rg" panose="02000506030000020004" pitchFamily="50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Входит </a:t>
            </a:r>
            <a:r>
              <a:rPr lang="ru-RU" dirty="0">
                <a:latin typeface="Proxima Nova Rg" panose="02000506030000020004" pitchFamily="50" charset="0"/>
              </a:rPr>
              <a:t>в состав группы компаний </a:t>
            </a:r>
            <a:r>
              <a:rPr lang="ru-RU" b="1" dirty="0">
                <a:latin typeface="Proxima Nova Rg" panose="02000506030000020004" pitchFamily="50" charset="0"/>
              </a:rPr>
              <a:t>АО «Россельхозбанк»</a:t>
            </a:r>
            <a:r>
              <a:rPr lang="ru-RU" dirty="0">
                <a:latin typeface="Proxima Nova Rg" panose="02000506030000020004" pitchFamily="50" charset="0"/>
              </a:rPr>
              <a:t>, </a:t>
            </a:r>
            <a:r>
              <a:rPr lang="ru-RU" dirty="0" smtClean="0">
                <a:latin typeface="Proxima Nova Rg" panose="02000506030000020004" pitchFamily="50" charset="0"/>
              </a:rPr>
              <a:t>четвертого </a:t>
            </a:r>
            <a:r>
              <a:rPr lang="ru-RU" dirty="0">
                <a:latin typeface="Proxima Nova Rg" panose="02000506030000020004" pitchFamily="50" charset="0"/>
              </a:rPr>
              <a:t>по объему чистых активов банка страны, 100% акций которого находятся </a:t>
            </a:r>
            <a:r>
              <a:rPr lang="ru-RU" b="1" dirty="0">
                <a:latin typeface="Proxima Nova Rg" panose="02000506030000020004" pitchFamily="50" charset="0"/>
              </a:rPr>
              <a:t>в собственности </a:t>
            </a:r>
            <a:r>
              <a:rPr lang="ru-RU" b="1" dirty="0" smtClean="0">
                <a:latin typeface="Proxima Nova Rg" panose="02000506030000020004" pitchFamily="50" charset="0"/>
              </a:rPr>
              <a:t>государства</a:t>
            </a:r>
            <a:r>
              <a:rPr lang="ru-RU" dirty="0" smtClean="0">
                <a:latin typeface="Proxima Nova Rg" panose="02000506030000020004" pitchFamily="50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В компании застраховано </a:t>
            </a:r>
            <a:r>
              <a:rPr lang="ru-RU" b="1" dirty="0" smtClean="0">
                <a:latin typeface="Proxima Nova Rg" panose="02000506030000020004" pitchFamily="50" charset="0"/>
              </a:rPr>
              <a:t>все запасы зерна </a:t>
            </a:r>
            <a:r>
              <a:rPr lang="ru-RU" dirty="0" smtClean="0">
                <a:latin typeface="Proxima Nova Rg" panose="02000506030000020004" pitchFamily="50" charset="0"/>
              </a:rPr>
              <a:t>государственного интервенционного фонда России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dirty="0">
                <a:latin typeface="Proxima Nova Rg" panose="02000506030000020004" pitchFamily="50" charset="0"/>
              </a:rPr>
              <a:t>В компании работает </a:t>
            </a:r>
            <a:r>
              <a:rPr lang="ru-RU" sz="1400" b="1" dirty="0">
                <a:latin typeface="Proxima Nova Rg" panose="02000506030000020004" pitchFamily="50" charset="0"/>
              </a:rPr>
              <a:t>3</a:t>
            </a:r>
            <a:r>
              <a:rPr lang="ru-RU" dirty="0" smtClean="0">
                <a:latin typeface="Proxima Nova Rg" panose="02000506030000020004" pitchFamily="50" charset="0"/>
              </a:rPr>
              <a:t> кандидата </a:t>
            </a:r>
            <a:r>
              <a:rPr lang="ru-RU" dirty="0">
                <a:latin typeface="Proxima Nova Rg" panose="02000506030000020004" pitchFamily="50" charset="0"/>
              </a:rPr>
              <a:t>с/х и биологических наук, </a:t>
            </a:r>
            <a:r>
              <a:rPr lang="ru-RU" sz="1400" b="1" dirty="0">
                <a:latin typeface="Proxima Nova Rg" panose="02000506030000020004" pitchFamily="50" charset="0"/>
              </a:rPr>
              <a:t>13</a:t>
            </a:r>
            <a:r>
              <a:rPr lang="ru-RU" dirty="0" smtClean="0">
                <a:latin typeface="Proxima Nova Rg" panose="02000506030000020004" pitchFamily="50" charset="0"/>
              </a:rPr>
              <a:t> </a:t>
            </a:r>
            <a:r>
              <a:rPr lang="ru-RU" dirty="0">
                <a:latin typeface="Proxima Nova Rg" panose="02000506030000020004" pitchFamily="50" charset="0"/>
              </a:rPr>
              <a:t>ученых-агрономов, </a:t>
            </a:r>
            <a:r>
              <a:rPr lang="ru-RU" sz="1400" b="1" dirty="0" smtClean="0">
                <a:latin typeface="Proxima Nova Rg" panose="02000506030000020004" pitchFamily="50" charset="0"/>
              </a:rPr>
              <a:t>2</a:t>
            </a:r>
            <a:r>
              <a:rPr lang="ru-RU" dirty="0" smtClean="0">
                <a:latin typeface="Proxima Nova Rg" panose="02000506030000020004" pitchFamily="50" charset="0"/>
              </a:rPr>
              <a:t> </a:t>
            </a:r>
            <a:r>
              <a:rPr lang="ru-RU" dirty="0">
                <a:latin typeface="Proxima Nova Rg" panose="02000506030000020004" pitchFamily="50" charset="0"/>
              </a:rPr>
              <a:t>ученых </a:t>
            </a:r>
            <a:r>
              <a:rPr lang="ru-RU" dirty="0" smtClean="0">
                <a:latin typeface="Proxima Nova Rg" panose="02000506030000020004" pitchFamily="50" charset="0"/>
              </a:rPr>
              <a:t>агронома-эколога и </a:t>
            </a:r>
            <a:r>
              <a:rPr lang="ru-RU" sz="1400" b="1" dirty="0">
                <a:latin typeface="Proxima Nova Rg" panose="02000506030000020004" pitchFamily="50" charset="0"/>
              </a:rPr>
              <a:t>6</a:t>
            </a:r>
            <a:r>
              <a:rPr lang="ru-RU" sz="1400" b="1" dirty="0" smtClean="0">
                <a:latin typeface="Proxima Nova Rg" panose="02000506030000020004" pitchFamily="50" charset="0"/>
              </a:rPr>
              <a:t> </a:t>
            </a:r>
            <a:r>
              <a:rPr lang="ru-RU" dirty="0">
                <a:latin typeface="Proxima Nova Rg" panose="02000506030000020004" pitchFamily="50" charset="0"/>
              </a:rPr>
              <a:t>кандидатов технических,  экономических и юридических наук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r>
              <a:rPr lang="ru-RU" altLang="ru-RU" dirty="0">
                <a:latin typeface="Proxima Nova Rg" panose="02000506030000020004" pitchFamily="50" charset="0"/>
              </a:rPr>
              <a:t>Высокая надежность наших страховых операций подкреплена программами </a:t>
            </a:r>
            <a:r>
              <a:rPr lang="ru-RU" altLang="ru-RU" b="1" dirty="0">
                <a:latin typeface="Proxima Nova Rg" panose="02000506030000020004" pitchFamily="50" charset="0"/>
              </a:rPr>
              <a:t>перестрахования в лидирующих отечественных и международных перестраховочных компаниях</a:t>
            </a:r>
            <a:r>
              <a:rPr lang="ru-RU" altLang="ru-RU" dirty="0">
                <a:latin typeface="Proxima Nova Rg" panose="02000506030000020004" pitchFamily="50" charset="0"/>
              </a:rPr>
              <a:t>: АО «Российская Национальная Перестраховочная Компания», АО «СОГАЗ», ООО «СКОР П.О.», </a:t>
            </a:r>
            <a:r>
              <a:rPr lang="ru-RU" altLang="ru-RU" dirty="0" err="1">
                <a:latin typeface="Proxima Nova Rg" panose="02000506030000020004" pitchFamily="50" charset="0"/>
              </a:rPr>
              <a:t>Partner</a:t>
            </a:r>
            <a:r>
              <a:rPr lang="ru-RU" altLang="ru-RU" dirty="0">
                <a:latin typeface="Proxima Nova Rg" panose="02000506030000020004" pitchFamily="50" charset="0"/>
              </a:rPr>
              <a:t> </a:t>
            </a:r>
            <a:r>
              <a:rPr lang="ru-RU" altLang="ru-RU" dirty="0" err="1">
                <a:latin typeface="Proxima Nova Rg" panose="02000506030000020004" pitchFamily="50" charset="0"/>
              </a:rPr>
              <a:t>Reinsurance</a:t>
            </a:r>
            <a:r>
              <a:rPr lang="ru-RU" altLang="ru-RU" dirty="0">
                <a:latin typeface="Proxima Nova Rg" panose="02000506030000020004" pitchFamily="50" charset="0"/>
              </a:rPr>
              <a:t> </a:t>
            </a:r>
            <a:r>
              <a:rPr lang="ru-RU" altLang="ru-RU" dirty="0" err="1">
                <a:latin typeface="Proxima Nova Rg" panose="02000506030000020004" pitchFamily="50" charset="0"/>
              </a:rPr>
              <a:t>Europe</a:t>
            </a:r>
            <a:r>
              <a:rPr lang="ru-RU" altLang="ru-RU" dirty="0">
                <a:latin typeface="Proxima Nova Rg" panose="02000506030000020004" pitchFamily="50" charset="0"/>
              </a:rPr>
              <a:t> SE, </a:t>
            </a:r>
            <a:r>
              <a:rPr lang="en-US" dirty="0">
                <a:latin typeface="Proxima Nova Rg" panose="02000506030000020004" pitchFamily="50" charset="0"/>
              </a:rPr>
              <a:t>General Reinsurance AG</a:t>
            </a:r>
            <a:endParaRPr lang="ru-RU" dirty="0">
              <a:latin typeface="Proxima Nova Rg" panose="02000506030000020004" pitchFamily="50" charset="0"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  <a:tabLst>
                <a:tab pos="176213" algn="l"/>
              </a:tabLst>
            </a:pP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527720"/>
            <a:ext cx="619028" cy="365125"/>
          </a:xfrm>
        </p:spPr>
        <p:txBody>
          <a:bodyPr/>
          <a:lstStyle/>
          <a:p>
            <a:pPr algn="just"/>
            <a:fld id="{6DDF61C1-2457-E848-BB6B-E1DA9A549776}" type="slidenum">
              <a:rPr lang="en-US" smtClean="0">
                <a:latin typeface="Proxima Nova Rg" panose="02000506030000020004" pitchFamily="50" charset="0"/>
              </a:rPr>
              <a:pPr algn="just"/>
              <a:t>2</a:t>
            </a:fld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2903" y="1052736"/>
            <a:ext cx="248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>
                <a:solidFill>
                  <a:srgbClr val="A17711"/>
                </a:solidFill>
                <a:latin typeface="Proxima Nova Rg" pitchFamily="50" charset="0"/>
              </a:rPr>
              <a:t>1</a:t>
            </a:r>
            <a:r>
              <a:rPr lang="ru-RU" sz="5400" b="1" dirty="0" smtClean="0">
                <a:solidFill>
                  <a:srgbClr val="A17711"/>
                </a:solidFill>
                <a:latin typeface="Proxima Nova Rg" pitchFamily="50" charset="0"/>
              </a:rPr>
              <a:t>-е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8222" y="2660860"/>
            <a:ext cx="2428205" cy="0"/>
          </a:xfrm>
          <a:prstGeom prst="line">
            <a:avLst/>
          </a:prstGeom>
          <a:ln w="38100">
            <a:solidFill>
              <a:srgbClr val="A177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1700808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17711"/>
                </a:solidFill>
                <a:latin typeface="Proxima Nova Rg" pitchFamily="50" charset="0"/>
              </a:rPr>
              <a:t>место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0380" y="2002244"/>
            <a:ext cx="2543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по сельскохозяйственному страхованию в России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по итогам 2018 года</a:t>
            </a: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39972" y="2649686"/>
            <a:ext cx="248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 smtClean="0">
                <a:solidFill>
                  <a:srgbClr val="6F6E21"/>
                </a:solidFill>
                <a:latin typeface="Proxima Nova Rg" pitchFamily="50" charset="0"/>
              </a:rPr>
              <a:t>6,8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59" y="3334296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F6E21"/>
                </a:solidFill>
                <a:latin typeface="Proxima Nova Rg" pitchFamily="50" charset="0"/>
              </a:rPr>
              <a:t>млрд. руб.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16458" y="3584190"/>
            <a:ext cx="2887390" cy="87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собранной премии по страхованию по итогам 2018 года.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В том числе 1,6 млрд. руб.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по </a:t>
            </a:r>
            <a:r>
              <a:rPr lang="ru-RU" dirty="0" err="1" smtClean="0">
                <a:latin typeface="Proxima Nova Rg" panose="02000506030000020004" pitchFamily="50" charset="0"/>
              </a:rPr>
              <a:t>агрострахованию</a:t>
            </a: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8520" y="473791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 smtClean="0">
                <a:solidFill>
                  <a:srgbClr val="4F6721"/>
                </a:solidFill>
                <a:latin typeface="Proxima Nova Rg" pitchFamily="50" charset="0"/>
              </a:rPr>
              <a:t>+16,6%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222" y="5476582"/>
            <a:ext cx="328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F6E21"/>
                </a:solidFill>
                <a:latin typeface="Proxima Nova Rg" pitchFamily="50" charset="0"/>
              </a:rPr>
              <a:t>к уровню 2017 года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54979" y="5733256"/>
            <a:ext cx="284886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ru-RU" dirty="0" smtClean="0">
                <a:latin typeface="Proxima Nova Rg" panose="02000506030000020004" pitchFamily="50" charset="0"/>
              </a:rPr>
              <a:t>прирост страховой премии по итогам 2018 года. Прирост российского рынка страхования +8,4%*</a:t>
            </a:r>
            <a:endParaRPr lang="ru-RU" dirty="0">
              <a:latin typeface="Proxima Nova Rg" panose="02000506030000020004" pitchFamily="50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5536" y="4725144"/>
            <a:ext cx="2410891" cy="0"/>
          </a:xfrm>
          <a:prstGeom prst="line">
            <a:avLst/>
          </a:prstGeom>
          <a:ln w="38100">
            <a:solidFill>
              <a:srgbClr val="A177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421171" y="2506300"/>
            <a:ext cx="100224" cy="778684"/>
          </a:xfrm>
          <a:prstGeom prst="rect">
            <a:avLst/>
          </a:prstGeom>
          <a:solidFill>
            <a:srgbClr val="FDC5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5514" y="6222966"/>
            <a:ext cx="1717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Proxima Nova Rg" panose="02000506030000020004" pitchFamily="50" charset="0"/>
              </a:rPr>
              <a:t>*без учета страхования жизни</a:t>
            </a:r>
          </a:p>
        </p:txBody>
      </p:sp>
    </p:spTree>
    <p:extLst>
      <p:ext uri="{BB962C8B-B14F-4D97-AF65-F5344CB8AC3E}">
        <p14:creationId xmlns:p14="http://schemas.microsoft.com/office/powerpoint/2010/main" val="259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урегулирования убытка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>
              <a:buAutoNum type="arabicPeriod"/>
            </a:pPr>
            <a:endParaRPr lang="ru-RU" dirty="0"/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76783"/>
              </p:ext>
            </p:extLst>
          </p:nvPr>
        </p:nvGraphicFramePr>
        <p:xfrm>
          <a:off x="683568" y="1397000"/>
          <a:ext cx="8280920" cy="442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914"/>
                <a:gridCol w="7625006"/>
              </a:tblGrid>
              <a:tr h="635006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документа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6147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договор сельскохозяйственного страхования 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147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документы, подтверждающие уплату страховой премии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548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письменное сообщение о наступлении события (заявление)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9786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акты обследования сельскохозяйственных культур (в том числе определения урожайности на корню), составленные с участием представителей Страховщика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95483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29-сх и 2-фермер/ 4-СХ и 1-фермер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отметкой Росстата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1475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наличие события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1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урегулирования убытка </a:t>
            </a:r>
            <a:r>
              <a:rPr lang="ru-RU" b="0" dirty="0" smtClean="0"/>
              <a:t>(продолжение)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>
              <a:buAutoNum type="arabicPeriod"/>
            </a:pPr>
            <a:endParaRPr lang="ru-RU" dirty="0"/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48353"/>
              </p:ext>
            </p:extLst>
          </p:nvPr>
        </p:nvGraphicFramePr>
        <p:xfrm>
          <a:off x="589804" y="1337233"/>
          <a:ext cx="8158660" cy="490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8660"/>
              </a:tblGrid>
              <a:tr h="4065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Документы, подтверждающие наличие события: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1416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 во всех случаях, когда утрата (гибель) урожая сельскохозяйственных культур, посадок многолетних насаждений вызвана </a:t>
                      </a:r>
                      <a:r>
                        <a:rPr lang="ru-RU" sz="1200" u="sng" dirty="0" smtClean="0"/>
                        <a:t>опасными природными явлениями или стихийными бедствиями</a:t>
                      </a:r>
                      <a:r>
                        <a:rPr lang="ru-RU" sz="1200" dirty="0" smtClean="0"/>
                        <a:t> – </a:t>
                      </a:r>
                      <a:r>
                        <a:rPr lang="ru-RU" sz="1200" b="1" dirty="0" smtClean="0"/>
                        <a:t>справки территориального подразделения Росгидромета (ЦГМС или УГМС Росгидромета)</a:t>
                      </a:r>
                      <a:r>
                        <a:rPr lang="ru-RU" sz="1200" dirty="0" smtClean="0"/>
                        <a:t>, позволяющих определить факт наступления данного явления на территории страхования;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335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всех случаях, когда утрата (гибель) урожая сельскохозяйственных культур, посадок многолетних насаждений 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вызвана воздействием вредных организмов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справки из компетентных органов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подтверждающие, что распространение вредных организмов носит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эпифитотический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характер;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27669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 smtClean="0"/>
                        <a:t>во всех случаях, когда утрата (гибель) урожая сельскохозяйственных культур, посадок многолетних насаждений вызвана </a:t>
                      </a:r>
                      <a:r>
                        <a:rPr lang="ru-RU" sz="1200" u="sng" dirty="0" smtClean="0"/>
                        <a:t>нарушением электро-, тепло-, водоснабжения </a:t>
                      </a:r>
                      <a:r>
                        <a:rPr lang="ru-RU" sz="1200" dirty="0" smtClean="0"/>
                        <a:t>в результате стихийных бедствий (при страховании сельскохозяйственных культур, выращиваемых в защищенном грунте или на мелиорируемых землях):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                   справку от соответствующих </a:t>
                      </a:r>
                      <a:r>
                        <a:rPr lang="ru-RU" sz="1200" b="1" dirty="0" smtClean="0"/>
                        <a:t>компетентных государственных органов </a:t>
                      </a:r>
                      <a:r>
                        <a:rPr lang="ru-RU" sz="1200" dirty="0" smtClean="0"/>
                        <a:t>о факте и причинах нарушения электро-, тепло-, водоснабжения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           </a:t>
                      </a:r>
                      <a:r>
                        <a:rPr lang="ru-RU" sz="1200" dirty="0" smtClean="0"/>
                        <a:t> справки территориального подразделения Росгидромета </a:t>
                      </a:r>
                      <a:r>
                        <a:rPr lang="ru-RU" sz="1200" b="1" dirty="0" smtClean="0"/>
                        <a:t>(ЦГМС или УГМС Росгидромета)</a:t>
                      </a:r>
                      <a:r>
                        <a:rPr lang="ru-RU" sz="1200" dirty="0" smtClean="0"/>
                        <a:t>, содержащие сведения о стихийных бедствиях, произошедших на территории страхования в течение периода страхования, установленного договором сельскохозяйственного страхования;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509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5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РАСЧЕТА СТРАХОВОЙ ВЫПЛАТЫ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225" y="1347681"/>
            <a:ext cx="8296552" cy="4470400"/>
          </a:xfrm>
        </p:spPr>
        <p:txBody>
          <a:bodyPr/>
          <a:lstStyle/>
          <a:p>
            <a:pPr marL="17462" indent="0" algn="ctr">
              <a:buNone/>
            </a:pPr>
            <a:r>
              <a:rPr lang="ru-RU" b="1" u="sng" dirty="0"/>
              <a:t>ЯЧМЕНЬ </a:t>
            </a:r>
            <a:r>
              <a:rPr lang="ru-RU" b="1" u="sng" dirty="0" smtClean="0"/>
              <a:t>ЯРОВОЙ:</a:t>
            </a:r>
          </a:p>
          <a:p>
            <a:pPr marL="17462" indent="0" algn="ctr">
              <a:buNone/>
            </a:pPr>
            <a:endParaRPr lang="ru-RU" b="1" u="sng" dirty="0" smtClean="0"/>
          </a:p>
          <a:p>
            <a:pPr marL="17462" indent="0">
              <a:buNone/>
            </a:pPr>
            <a:r>
              <a:rPr lang="ru-RU" i="1" dirty="0"/>
              <a:t>Безусловная франшиза (часть убытков, неподлежащих возмещению) – 20% </a:t>
            </a:r>
            <a:r>
              <a:rPr lang="ru-RU" i="1" dirty="0" smtClean="0"/>
              <a:t>(778 800,00 рублей)</a:t>
            </a:r>
            <a:endParaRPr lang="ru-RU" i="1" dirty="0"/>
          </a:p>
          <a:p>
            <a:pPr marL="17462" indent="0">
              <a:buNone/>
            </a:pPr>
            <a:r>
              <a:rPr lang="ru-RU" i="1" dirty="0"/>
              <a:t>Страховая сумма - 3 894 000,00 </a:t>
            </a:r>
            <a:r>
              <a:rPr lang="ru-RU" i="1" dirty="0" smtClean="0"/>
              <a:t>рублей</a:t>
            </a:r>
            <a:endParaRPr lang="ru-RU" i="1" dirty="0"/>
          </a:p>
          <a:p>
            <a:pPr marL="17462" indent="0">
              <a:buNone/>
            </a:pPr>
            <a:r>
              <a:rPr lang="ru-RU" i="1" dirty="0" smtClean="0"/>
              <a:t>Средняя </a:t>
            </a:r>
            <a:r>
              <a:rPr lang="ru-RU" i="1" dirty="0"/>
              <a:t>цена реализации </a:t>
            </a:r>
            <a:r>
              <a:rPr lang="ru-RU" i="1" dirty="0" smtClean="0"/>
              <a:t>(данные </a:t>
            </a:r>
            <a:r>
              <a:rPr lang="ru-RU" i="1" dirty="0" err="1" smtClean="0"/>
              <a:t>РОССТАТа</a:t>
            </a:r>
            <a:r>
              <a:rPr lang="ru-RU" i="1" dirty="0" smtClean="0"/>
              <a:t>) – </a:t>
            </a:r>
            <a:r>
              <a:rPr lang="ru-RU" i="1" dirty="0"/>
              <a:t>590 руб./ц</a:t>
            </a:r>
            <a:endParaRPr lang="ru-RU" dirty="0"/>
          </a:p>
          <a:p>
            <a:pPr marL="17462" indent="0">
              <a:buNone/>
            </a:pPr>
            <a:r>
              <a:rPr lang="ru-RU" i="1" dirty="0" smtClean="0"/>
              <a:t>Планируемый урожай – 6600 ц. (300 га х 22 ц)</a:t>
            </a:r>
          </a:p>
          <a:p>
            <a:pPr marL="17462" indent="0">
              <a:buNone/>
            </a:pPr>
            <a:r>
              <a:rPr lang="ru-RU" i="1" dirty="0" smtClean="0"/>
              <a:t>Валовый сбор – 3600 ц.</a:t>
            </a:r>
          </a:p>
          <a:p>
            <a:pPr marL="17462" indent="0">
              <a:buNone/>
            </a:pPr>
            <a:endParaRPr lang="ru-RU" i="1" dirty="0" smtClean="0"/>
          </a:p>
          <a:p>
            <a:pPr marL="17462" indent="0">
              <a:buNone/>
            </a:pPr>
            <a:endParaRPr lang="ru-RU" dirty="0"/>
          </a:p>
          <a:p>
            <a:r>
              <a:rPr lang="ru-RU" b="1" dirty="0" smtClean="0"/>
              <a:t>Расчет размера убытка</a:t>
            </a:r>
            <a:r>
              <a:rPr lang="ru-RU" b="1" dirty="0"/>
              <a:t>: </a:t>
            </a:r>
            <a:endParaRPr lang="ru-RU" b="1" dirty="0" smtClean="0"/>
          </a:p>
          <a:p>
            <a:pPr marL="17462" indent="0">
              <a:buNone/>
            </a:pPr>
            <a:r>
              <a:rPr lang="ru-RU" b="1" dirty="0" smtClean="0"/>
              <a:t>(</a:t>
            </a:r>
            <a:r>
              <a:rPr lang="ru-RU" b="1" dirty="0"/>
              <a:t>6600 ц. – 3600 ц.) * 590 руб./ц.= 1 770 000,00 рублей</a:t>
            </a:r>
          </a:p>
          <a:p>
            <a:endParaRPr lang="ru-RU" b="1" dirty="0" smtClean="0"/>
          </a:p>
          <a:p>
            <a:r>
              <a:rPr lang="ru-RU" b="1" dirty="0" smtClean="0"/>
              <a:t>Расчет размера выплаты:</a:t>
            </a:r>
          </a:p>
          <a:p>
            <a:pPr marL="17462" indent="0">
              <a:buNone/>
            </a:pPr>
            <a:r>
              <a:rPr lang="ru-RU" b="1" dirty="0"/>
              <a:t>1 770 000,00 </a:t>
            </a:r>
            <a:r>
              <a:rPr lang="ru-RU" b="1" dirty="0" smtClean="0"/>
              <a:t>рублей – (3 894 000,00 х 20%) = 991 200,00 рублей</a:t>
            </a:r>
            <a:endParaRPr lang="ru-RU" b="1" dirty="0"/>
          </a:p>
          <a:p>
            <a:pPr marL="17462" indent="0">
              <a:buNone/>
            </a:pPr>
            <a:endParaRPr lang="ru-RU" b="1" dirty="0" smtClean="0"/>
          </a:p>
          <a:p>
            <a:pPr marL="17462" indent="0">
              <a:buNone/>
            </a:pPr>
            <a:endParaRPr lang="ru-RU" b="1" dirty="0"/>
          </a:p>
          <a:p>
            <a:pPr marL="17462" indent="0">
              <a:buNone/>
            </a:pPr>
            <a:endParaRPr lang="ru-RU" b="1" dirty="0" smtClean="0"/>
          </a:p>
          <a:p>
            <a:pPr marL="17462" indent="0">
              <a:buNone/>
            </a:pPr>
            <a:endParaRPr lang="ru-RU" b="1" dirty="0" smtClean="0"/>
          </a:p>
          <a:p>
            <a:pPr marL="17462" indent="0">
              <a:buNone/>
            </a:pPr>
            <a:endParaRPr lang="ru-RU" b="1" u="sng" dirty="0"/>
          </a:p>
          <a:p>
            <a:pPr marL="17462" indent="0">
              <a:buNone/>
            </a:pPr>
            <a:endParaRPr lang="ru-RU" b="1" u="sng" dirty="0" smtClean="0"/>
          </a:p>
          <a:p>
            <a:pPr marL="17462" indent="0">
              <a:buNone/>
            </a:pPr>
            <a:endParaRPr lang="ru-RU" b="1" dirty="0" smtClean="0"/>
          </a:p>
          <a:p>
            <a:pPr marL="17462" indent="0">
              <a:buNone/>
            </a:pPr>
            <a:endParaRPr lang="ru-RU" b="1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92150"/>
              </p:ext>
            </p:extLst>
          </p:nvPr>
        </p:nvGraphicFramePr>
        <p:xfrm>
          <a:off x="1556782" y="5517232"/>
          <a:ext cx="7576194" cy="173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6194"/>
              </a:tblGrid>
              <a:tr h="1736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66" y="534396"/>
            <a:ext cx="4553997" cy="950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>
                <a:latin typeface="Proxima Nova Rg" panose="02000506030000020004" pitchFamily="50" charset="0"/>
              </a:rPr>
              <a:t/>
            </a:r>
            <a:br>
              <a:rPr lang="ru-RU" sz="2400" dirty="0">
                <a:latin typeface="Proxima Nova Rg" panose="02000506030000020004" pitchFamily="50" charset="0"/>
              </a:rPr>
            </a:br>
            <a:r>
              <a:rPr lang="ru-RU" dirty="0" smtClean="0">
                <a:latin typeface="Proxima Nova Rg" panose="02000506030000020004" pitchFamily="50" charset="0"/>
              </a:rPr>
              <a:t>АО СК «РСХБ-Страхование» филиал в </a:t>
            </a:r>
            <a:r>
              <a:rPr lang="ru-RU" dirty="0" err="1" smtClean="0">
                <a:latin typeface="Proxima Nova Rg" panose="02000506030000020004" pitchFamily="50" charset="0"/>
              </a:rPr>
              <a:t>г.Кирове</a:t>
            </a:r>
            <a:r>
              <a:rPr lang="ru-RU" dirty="0">
                <a:latin typeface="Proxima Nova Rg" panose="02000506030000020004" pitchFamily="50" charset="0"/>
              </a:rPr>
              <a:t/>
            </a:r>
            <a:br>
              <a:rPr lang="ru-RU" dirty="0">
                <a:latin typeface="Proxima Nova Rg" panose="02000506030000020004" pitchFamily="50" charset="0"/>
              </a:rPr>
            </a:br>
            <a:r>
              <a:rPr lang="ru-RU" dirty="0" smtClean="0">
                <a:latin typeface="Proxima Nova Rg" panose="02000506030000020004" pitchFamily="50" charset="0"/>
              </a:rPr>
              <a:t>610017, </a:t>
            </a:r>
            <a:r>
              <a:rPr lang="ru-RU" dirty="0">
                <a:latin typeface="Proxima Nova Rg" panose="02000506030000020004" pitchFamily="50" charset="0"/>
              </a:rPr>
              <a:t>г. </a:t>
            </a:r>
            <a:r>
              <a:rPr lang="ru-RU" dirty="0" smtClean="0">
                <a:latin typeface="Proxima Nova Rg" panose="02000506030000020004" pitchFamily="50" charset="0"/>
              </a:rPr>
              <a:t>Киров, </a:t>
            </a:r>
            <a:r>
              <a:rPr lang="ru-RU" dirty="0" err="1" smtClean="0">
                <a:latin typeface="Proxima Nova Rg" panose="02000506030000020004" pitchFamily="50" charset="0"/>
              </a:rPr>
              <a:t>ул.Горького</a:t>
            </a:r>
            <a:r>
              <a:rPr lang="ru-RU" dirty="0" smtClean="0">
                <a:latin typeface="Proxima Nova Rg" panose="02000506030000020004" pitchFamily="50" charset="0"/>
              </a:rPr>
              <a:t>, </a:t>
            </a:r>
            <a:r>
              <a:rPr lang="ru-RU" dirty="0">
                <a:latin typeface="Proxima Nova Rg" panose="02000506030000020004" pitchFamily="50" charset="0"/>
              </a:rPr>
              <a:t>д. </a:t>
            </a:r>
            <a:r>
              <a:rPr lang="ru-RU" dirty="0" smtClean="0">
                <a:latin typeface="Proxima Nova Rg" panose="02000506030000020004" pitchFamily="50" charset="0"/>
              </a:rPr>
              <a:t>5, офис 309, телефон : </a:t>
            </a:r>
            <a:br>
              <a:rPr lang="ru-RU" dirty="0" smtClean="0">
                <a:latin typeface="Proxima Nova Rg" panose="02000506030000020004" pitchFamily="50" charset="0"/>
              </a:rPr>
            </a:br>
            <a:r>
              <a:rPr lang="ru-RU" dirty="0" smtClean="0">
                <a:latin typeface="Proxima Nova Rg" panose="02000506030000020004" pitchFamily="50" charset="0"/>
              </a:rPr>
              <a:t>+</a:t>
            </a:r>
            <a:r>
              <a:rPr lang="ru-RU" dirty="0">
                <a:latin typeface="Proxima Nova Rg" panose="02000506030000020004" pitchFamily="50" charset="0"/>
              </a:rPr>
              <a:t>7 </a:t>
            </a:r>
            <a:r>
              <a:rPr lang="ru-RU" dirty="0" smtClean="0">
                <a:latin typeface="Proxima Nova Rg" panose="02000506030000020004" pitchFamily="50" charset="0"/>
              </a:rPr>
              <a:t>(8332) 205-749 </a:t>
            </a:r>
            <a:r>
              <a:rPr lang="ru-RU" dirty="0">
                <a:latin typeface="Proxima Nova Rg" panose="02000506030000020004" pitchFamily="50" charset="0"/>
              </a:rPr>
              <a:t/>
            </a:r>
            <a:br>
              <a:rPr lang="ru-RU" dirty="0">
                <a:latin typeface="Proxima Nova Rg" panose="02000506030000020004" pitchFamily="50" charset="0"/>
              </a:rPr>
            </a:br>
            <a:r>
              <a:rPr lang="ru-RU" sz="1100" kern="0" spc="-94" dirty="0">
                <a:solidFill>
                  <a:srgbClr val="0B8149"/>
                </a:solidFill>
                <a:latin typeface="Proxima Nova Rg" panose="02000506030000020004" pitchFamily="50" charset="0"/>
                <a:cs typeface="Arial" charset="0"/>
              </a:rPr>
              <a:t/>
            </a:r>
            <a:br>
              <a:rPr lang="ru-RU" sz="1100" kern="0" spc="-94" dirty="0">
                <a:solidFill>
                  <a:srgbClr val="0B8149"/>
                </a:solidFill>
                <a:latin typeface="Proxima Nova Rg" panose="02000506030000020004" pitchFamily="50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675212"/>
          </a:xfrm>
        </p:spPr>
        <p:txBody>
          <a:bodyPr/>
          <a:lstStyle/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r>
              <a:rPr lang="ru-RU" sz="2000" b="1" u="sng" dirty="0"/>
              <a:t>Директор филиала в </a:t>
            </a:r>
            <a:r>
              <a:rPr lang="ru-RU" sz="2000" b="1" u="sng" dirty="0" err="1"/>
              <a:t>г.Киров</a:t>
            </a:r>
            <a:endParaRPr lang="ru-RU" sz="2000" b="1" dirty="0"/>
          </a:p>
          <a:p>
            <a:pPr marL="17462" indent="0">
              <a:buNone/>
            </a:pPr>
            <a:r>
              <a:rPr lang="ru-RU" sz="2000" b="1" dirty="0"/>
              <a:t>Гребенщикова Лариса Леонидовна</a:t>
            </a:r>
          </a:p>
          <a:p>
            <a:pPr marL="17462" indent="0">
              <a:buNone/>
            </a:pPr>
            <a:r>
              <a:rPr lang="ru-RU" sz="2000" b="1" dirty="0"/>
              <a:t>8 964-253-74-44</a:t>
            </a:r>
          </a:p>
          <a:p>
            <a:pPr marL="17462" indent="0">
              <a:buNone/>
            </a:pPr>
            <a:r>
              <a:rPr lang="ru-RU" sz="2000" b="1" dirty="0"/>
              <a:t> </a:t>
            </a:r>
          </a:p>
          <a:p>
            <a:pPr marL="17462" indent="0">
              <a:buNone/>
            </a:pPr>
            <a:r>
              <a:rPr lang="ru-RU" sz="2000" b="1" u="sng" dirty="0"/>
              <a:t>Ваш персональный менеджер</a:t>
            </a:r>
            <a:endParaRPr lang="ru-RU" sz="2000" b="1" dirty="0"/>
          </a:p>
          <a:p>
            <a:pPr marL="17462" indent="0">
              <a:buNone/>
            </a:pPr>
            <a:r>
              <a:rPr lang="ru-RU" sz="2000" b="1" dirty="0"/>
              <a:t>Копысова Ольга Александровна</a:t>
            </a:r>
          </a:p>
          <a:p>
            <a:pPr marL="17462" indent="0">
              <a:buNone/>
            </a:pPr>
            <a:r>
              <a:rPr lang="ru-RU" sz="2000" b="1" dirty="0"/>
              <a:t>(8332) 205-749</a:t>
            </a:r>
          </a:p>
          <a:p>
            <a:pPr marL="17462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355976" y="5221739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5400" b="1" dirty="0" smtClean="0">
                <a:solidFill>
                  <a:srgbClr val="A6CE39"/>
                </a:solidFill>
                <a:latin typeface="Proxima Nova Rg" pitchFamily="50" charset="0"/>
              </a:rPr>
              <a:t>&gt; </a:t>
            </a:r>
            <a:r>
              <a:rPr lang="ru-RU" sz="5400" b="1" dirty="0" smtClean="0">
                <a:solidFill>
                  <a:srgbClr val="A6CE39"/>
                </a:solidFill>
                <a:latin typeface="Proxima Nova Rg" pitchFamily="50" charset="0"/>
              </a:rPr>
              <a:t>221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3"/>
          <a:stretch/>
        </p:blipFill>
        <p:spPr>
          <a:xfrm>
            <a:off x="0" y="1634504"/>
            <a:ext cx="4234241" cy="4034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4396"/>
            <a:ext cx="4438973" cy="633943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Proxima Nova Rg" panose="02000506030000020004" pitchFamily="50" charset="0"/>
              </a:rPr>
              <a:t>В компании по результатам </a:t>
            </a:r>
            <a:br>
              <a:rPr lang="ru-RU" altLang="ru-RU" dirty="0" smtClean="0">
                <a:latin typeface="Proxima Nova Rg" panose="02000506030000020004" pitchFamily="50" charset="0"/>
              </a:rPr>
            </a:br>
            <a:r>
              <a:rPr lang="ru-RU" altLang="ru-RU" dirty="0" smtClean="0">
                <a:latin typeface="Proxima Nova Rg" panose="02000506030000020004" pitchFamily="50" charset="0"/>
              </a:rPr>
              <a:t>2018 года застраховано:</a:t>
            </a:r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592267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>
                <a:latin typeface="Proxima Nova Rg" panose="02000506030000020004" pitchFamily="50" charset="0"/>
              </a:rPr>
              <a:pPr/>
              <a:t>3</a:t>
            </a:fld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17283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5400" b="1" dirty="0" smtClean="0">
                <a:solidFill>
                  <a:srgbClr val="2B6026"/>
                </a:solidFill>
                <a:latin typeface="Proxima Nova Rg" pitchFamily="50" charset="0"/>
              </a:rPr>
              <a:t>&gt; </a:t>
            </a:r>
            <a:r>
              <a:rPr lang="ru-RU" sz="5400" b="1" dirty="0" smtClean="0">
                <a:solidFill>
                  <a:srgbClr val="2B6026"/>
                </a:solidFill>
                <a:latin typeface="Proxima Nova Rg" pitchFamily="50" charset="0"/>
              </a:rPr>
              <a:t>689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0032" y="2542585"/>
            <a:ext cx="2952328" cy="0"/>
          </a:xfrm>
          <a:prstGeom prst="line">
            <a:avLst/>
          </a:prstGeom>
          <a:ln w="38100">
            <a:solidFill>
              <a:srgbClr val="2384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6016" y="1765355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8441"/>
                </a:solidFill>
                <a:latin typeface="Proxima Nova Rg" pitchFamily="50" charset="0"/>
              </a:rPr>
              <a:t>тыс. га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16016" y="1981379"/>
            <a:ext cx="4427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ru-RU" sz="1400" b="1" dirty="0" smtClean="0">
                <a:latin typeface="Proxima Nova Rg" panose="02000506030000020004" pitchFamily="50" charset="0"/>
              </a:rPr>
              <a:t>посевных площадей </a:t>
            </a:r>
            <a:r>
              <a:rPr lang="ru-RU" sz="1400" b="1" dirty="0">
                <a:latin typeface="Proxima Nova Rg" panose="02000506030000020004" pitchFamily="50" charset="0"/>
              </a:rPr>
              <a:t>застрахованных </a:t>
            </a:r>
            <a:r>
              <a:rPr lang="ru-RU" sz="1400" b="1" dirty="0" smtClean="0">
                <a:latin typeface="Proxima Nova Rg" panose="02000506030000020004" pitchFamily="50" charset="0"/>
              </a:rPr>
              <a:t>сельскохозяйственных культур</a:t>
            </a:r>
            <a:endParaRPr lang="ru-RU" sz="1400" b="1" dirty="0">
              <a:latin typeface="Proxima Nova Rg" panose="0200050603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2476143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5400" b="1" dirty="0" smtClean="0">
                <a:solidFill>
                  <a:srgbClr val="238441"/>
                </a:solidFill>
                <a:latin typeface="Proxima Nova Rg" pitchFamily="50" charset="0"/>
              </a:rPr>
              <a:t>&gt; </a:t>
            </a:r>
            <a:r>
              <a:rPr lang="ru-RU" sz="5400" b="1" dirty="0" smtClean="0">
                <a:solidFill>
                  <a:srgbClr val="238441"/>
                </a:solidFill>
                <a:latin typeface="Proxima Nova Rg" pitchFamily="50" charset="0"/>
              </a:rPr>
              <a:t>11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23817" y="5293747"/>
            <a:ext cx="2988543" cy="0"/>
          </a:xfrm>
          <a:prstGeom prst="line">
            <a:avLst/>
          </a:prstGeom>
          <a:ln w="38100">
            <a:solidFill>
              <a:srgbClr val="2384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124215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8441"/>
                </a:solidFill>
                <a:latin typeface="Proxima Nova Rg" pitchFamily="50" charset="0"/>
              </a:rPr>
              <a:t>млн. голов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23953" y="3349531"/>
            <a:ext cx="4499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ru-RU" sz="1400" b="1" dirty="0" smtClean="0">
                <a:latin typeface="Proxima Nova Rg" panose="02000506030000020004" pitchFamily="50" charset="0"/>
              </a:rPr>
              <a:t>свиней  (50</a:t>
            </a:r>
            <a:r>
              <a:rPr lang="ru-RU" altLang="ru-RU" sz="1400" b="1" dirty="0" smtClean="0">
                <a:latin typeface="Proxima Nova Rg" panose="02000506030000020004" pitchFamily="50" charset="0"/>
              </a:rPr>
              <a:t>%</a:t>
            </a:r>
            <a:r>
              <a:rPr lang="en-US" altLang="ru-RU" sz="1400" b="1" dirty="0" smtClean="0">
                <a:latin typeface="Proxima Nova Rg" panose="02000506030000020004" pitchFamily="50" charset="0"/>
              </a:rPr>
              <a:t> </a:t>
            </a:r>
            <a:r>
              <a:rPr lang="ru-RU" altLang="ru-RU" sz="1400" b="1" dirty="0" smtClean="0">
                <a:latin typeface="Proxima Nova Rg" panose="02000506030000020004" pitchFamily="50" charset="0"/>
              </a:rPr>
              <a:t>российского поголовья)</a:t>
            </a:r>
            <a:endParaRPr lang="ru-RU" sz="1400" b="1" dirty="0">
              <a:latin typeface="Proxima Nova Rg" panose="02000506030000020004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2488" y="3866361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5400" b="1" dirty="0" smtClean="0">
                <a:solidFill>
                  <a:srgbClr val="6AA744"/>
                </a:solidFill>
                <a:latin typeface="Proxima Nova Rg" pitchFamily="50" charset="0"/>
              </a:rPr>
              <a:t>&gt; </a:t>
            </a:r>
            <a:r>
              <a:rPr lang="ru-RU" sz="5400" b="1" dirty="0" smtClean="0">
                <a:solidFill>
                  <a:srgbClr val="6AA744"/>
                </a:solidFill>
                <a:latin typeface="Proxima Nova Rg" pitchFamily="50" charset="0"/>
              </a:rPr>
              <a:t>473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4564375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AA744"/>
                </a:solidFill>
                <a:latin typeface="Proxima Nova Rg" pitchFamily="50" charset="0"/>
              </a:rPr>
              <a:t>тыс. голов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744591" y="4789691"/>
            <a:ext cx="44999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ru-RU" sz="1400" b="1" dirty="0" smtClean="0">
                <a:latin typeface="Proxima Nova Rg" panose="02000506030000020004" pitchFamily="50" charset="0"/>
              </a:rPr>
              <a:t>крупного рогатого скота </a:t>
            </a:r>
            <a:endParaRPr lang="ru-RU" sz="1400" b="1" dirty="0">
              <a:latin typeface="Proxima Nova Rg" panose="02000506030000020004" pitchFamily="50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860032" y="3906545"/>
            <a:ext cx="2952328" cy="0"/>
          </a:xfrm>
          <a:prstGeom prst="line">
            <a:avLst/>
          </a:prstGeom>
          <a:ln w="38100">
            <a:solidFill>
              <a:srgbClr val="2384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6016" y="5869811"/>
            <a:ext cx="248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6CE39"/>
                </a:solidFill>
                <a:latin typeface="Proxima Nova Rg" pitchFamily="50" charset="0"/>
              </a:rPr>
              <a:t>млн. голов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735066" y="6085835"/>
            <a:ext cx="401339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ru-RU" sz="1400" b="1" dirty="0">
                <a:latin typeface="Proxima Nova Rg" panose="02000506030000020004" pitchFamily="50" charset="0"/>
              </a:rPr>
              <a:t>птицы </a:t>
            </a:r>
            <a:r>
              <a:rPr lang="ru-RU" sz="1400" b="1" dirty="0" smtClean="0">
                <a:latin typeface="Proxima Nova Rg" panose="02000506030000020004" pitchFamily="50" charset="0"/>
              </a:rPr>
              <a:t>(41% </a:t>
            </a:r>
            <a:r>
              <a:rPr lang="ru-RU" sz="1400" b="1" dirty="0">
                <a:latin typeface="Proxima Nova Rg" panose="02000506030000020004" pitchFamily="50" charset="0"/>
              </a:rPr>
              <a:t>российского поголовья</a:t>
            </a:r>
            <a:r>
              <a:rPr lang="ru-RU" sz="1400" b="1" dirty="0" smtClean="0">
                <a:latin typeface="Proxima Nova Rg" panose="02000506030000020004" pitchFamily="50" charset="0"/>
              </a:rPr>
              <a:t>) </a:t>
            </a:r>
            <a:endParaRPr lang="ru-RU" sz="1400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4254"/>
            <a:ext cx="8198126" cy="307076"/>
          </a:xfrm>
        </p:spPr>
        <p:txBody>
          <a:bodyPr>
            <a:normAutofit/>
          </a:bodyPr>
          <a:lstStyle/>
          <a:p>
            <a:pPr marL="17462" indent="0" algn="ctr">
              <a:buNone/>
            </a:pPr>
            <a:r>
              <a:rPr lang="ru-RU" dirty="0" smtClean="0">
                <a:latin typeface="Proxima Nova Rg" pitchFamily="50" charset="0"/>
              </a:rPr>
              <a:t>Рейтинг </a:t>
            </a:r>
            <a:r>
              <a:rPr lang="ru-RU" dirty="0">
                <a:latin typeface="Proxima Nova Rg" pitchFamily="50" charset="0"/>
              </a:rPr>
              <a:t>надежности Рейтингового Агентства «Эксперт РА» </a:t>
            </a:r>
            <a:r>
              <a:rPr lang="en-US" dirty="0" err="1" smtClean="0">
                <a:latin typeface="Proxima Nova Rg" pitchFamily="50" charset="0"/>
              </a:rPr>
              <a:t>ruAA</a:t>
            </a:r>
            <a:r>
              <a:rPr lang="ru-RU" dirty="0" smtClean="0">
                <a:latin typeface="Proxima Nova Rg" pitchFamily="50" charset="0"/>
              </a:rPr>
              <a:t> </a:t>
            </a:r>
            <a:endParaRPr lang="ru-RU" dirty="0">
              <a:latin typeface="Proxima Nova Rg" pitchFamily="50" charset="0"/>
            </a:endParaRPr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endParaRPr lang="ru-RU" dirty="0" smtClean="0"/>
          </a:p>
          <a:p>
            <a:pPr marL="17462" indent="0">
              <a:buNone/>
            </a:pPr>
            <a:endParaRPr lang="ru-RU" dirty="0"/>
          </a:p>
          <a:p>
            <a:pPr marL="17462" indent="0"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68434" cy="633943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Proxima Nova Rg" panose="02000506030000020004" pitchFamily="50" charset="0"/>
              </a:rPr>
              <a:t>Рейтинги и членство в профессиональных организациях</a:t>
            </a:r>
            <a:endParaRPr lang="ru-RU" sz="1800" dirty="0">
              <a:latin typeface="Proxima Nova Rg" panose="02000506030000020004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50" y="4743074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Proxima Nova Rg" pitchFamily="50" charset="0"/>
                <a:cs typeface="Arial"/>
              </a:rPr>
              <a:t>Член профессиональных организаций</a:t>
            </a:r>
            <a:endParaRPr lang="ru-RU" sz="2000" b="1" dirty="0">
              <a:solidFill>
                <a:prstClr val="black"/>
              </a:solidFill>
              <a:latin typeface="Proxima Nova Rg" pitchFamily="50" charset="0"/>
            </a:endParaRPr>
          </a:p>
        </p:txBody>
      </p:sp>
      <p:grpSp>
        <p:nvGrpSpPr>
          <p:cNvPr id="14" name="Группа 4"/>
          <p:cNvGrpSpPr>
            <a:grpSpLocks/>
          </p:cNvGrpSpPr>
          <p:nvPr/>
        </p:nvGrpSpPr>
        <p:grpSpPr bwMode="auto">
          <a:xfrm>
            <a:off x="755576" y="5419162"/>
            <a:ext cx="2987675" cy="612775"/>
            <a:chOff x="466262" y="3494818"/>
            <a:chExt cx="4287402" cy="733426"/>
          </a:xfrm>
        </p:grpSpPr>
        <p:pic>
          <p:nvPicPr>
            <p:cNvPr id="15" name="Picture 2" descr="http://www.ins-union.ru/css/images/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62" y="3494818"/>
              <a:ext cx="1162050" cy="73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1671779" y="3541338"/>
              <a:ext cx="3081885" cy="62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i="1" dirty="0">
                  <a:solidFill>
                    <a:srgbClr val="105A9D"/>
                  </a:solidFill>
                  <a:latin typeface="Georgia" pitchFamily="18" charset="0"/>
                  <a:cs typeface="Times New Roman" pitchFamily="18" charset="0"/>
                </a:rPr>
                <a:t>Всероссийский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i="1" dirty="0">
                  <a:solidFill>
                    <a:srgbClr val="105A9D"/>
                  </a:solidFill>
                  <a:latin typeface="Georgia" pitchFamily="18" charset="0"/>
                  <a:cs typeface="Times New Roman" pitchFamily="18" charset="0"/>
                </a:rPr>
                <a:t>союз страховщиков</a:t>
              </a:r>
            </a:p>
          </p:txBody>
        </p:sp>
      </p:grpSp>
      <p:pic>
        <p:nvPicPr>
          <p:cNvPr id="19" name="Picture 14" descr="Национальный союз страховщиков ответственн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60672"/>
            <a:ext cx="3100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15" y="5219639"/>
            <a:ext cx="1371600" cy="100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7399" y="1571330"/>
            <a:ext cx="4433885" cy="31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8"/>
          <a:stretch/>
        </p:blipFill>
        <p:spPr>
          <a:xfrm>
            <a:off x="0" y="1556793"/>
            <a:ext cx="9743007" cy="5440908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latin typeface="Proxima Nova Rg" panose="02000506030000020004" pitchFamily="50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0270" y="2060848"/>
            <a:ext cx="8380201" cy="4608512"/>
          </a:xfrm>
        </p:spPr>
        <p:txBody>
          <a:bodyPr>
            <a:normAutofit fontScale="90000"/>
          </a:bodyPr>
          <a:lstStyle/>
          <a:p>
            <a:r>
              <a:rPr lang="ru-RU" sz="2200" u="sng" dirty="0">
                <a:solidFill>
                  <a:schemeClr val="tx1"/>
                </a:solidFill>
                <a:latin typeface="Proxima Nova Rg" panose="02000506030000020004" pitchFamily="50" charset="0"/>
              </a:rPr>
              <a:t>УСЛОВИЯ ПРЕДОСТАВЛЕНИЯ ГОСУДАРСТВЕННОЙ ПОДДЕРЖКИ</a:t>
            </a: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sz="2200" u="sng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sz="2200" u="sng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r>
              <a:rPr lang="ru-RU" sz="2200" dirty="0">
                <a:solidFill>
                  <a:schemeClr val="tx1"/>
                </a:solidFill>
                <a:latin typeface="Proxima Nova Rg" panose="02000506030000020004" pitchFamily="50" charset="0"/>
              </a:rPr>
              <a:t>Страхование </a:t>
            </a:r>
            <a:r>
              <a:rPr lang="ru-RU" sz="2200" dirty="0" smtClean="0">
                <a:solidFill>
                  <a:schemeClr val="tx1"/>
                </a:solidFill>
                <a:latin typeface="Proxima Nova Rg" panose="02000506030000020004" pitchFamily="50" charset="0"/>
              </a:rPr>
              <a:t>сельскохозяйственных животных</a:t>
            </a:r>
            <a:r>
              <a:rPr lang="ru-RU" dirty="0">
                <a:solidFill>
                  <a:schemeClr val="tx1"/>
                </a:solidFill>
                <a:latin typeface="Proxima Nova Rg" panose="02000506030000020004" pitchFamily="50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Proxima Nova Rg" panose="02000506030000020004" pitchFamily="50" charset="0"/>
              </a:rPr>
            </a:br>
            <a:endParaRPr lang="ru-RU" dirty="0">
              <a:solidFill>
                <a:schemeClr val="tx1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с/х страхования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4691732"/>
          </a:xfrm>
        </p:spPr>
        <p:txBody>
          <a:bodyPr>
            <a:normAutofit fontScale="25000" lnSpcReduction="20000"/>
          </a:bodyPr>
          <a:lstStyle/>
          <a:p>
            <a:pPr marL="17462" indent="0">
              <a:buNone/>
            </a:pPr>
            <a:r>
              <a:rPr lang="ru-RU" sz="4800" b="1" dirty="0" smtClean="0"/>
              <a:t>Перечень животных, подлежащих страхованию с господдержкой, ежегодно определяется Планом с/х страхования </a:t>
            </a:r>
          </a:p>
          <a:p>
            <a:pPr marL="17462" indent="0">
              <a:buNone/>
            </a:pPr>
            <a:endParaRPr lang="ru-RU" sz="4800" b="1" dirty="0" smtClean="0"/>
          </a:p>
          <a:p>
            <a:pPr marL="17462" indent="0" algn="ctr">
              <a:buNone/>
            </a:pPr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Виды </a:t>
            </a:r>
            <a:r>
              <a:rPr lang="ru-RU" sz="4800" b="1" u="sng" dirty="0" err="1" smtClean="0">
                <a:solidFill>
                  <a:schemeClr val="accent3">
                    <a:lumMod val="50000"/>
                  </a:schemeClr>
                </a:solidFill>
              </a:rPr>
              <a:t>сельхозживотных</a:t>
            </a:r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marL="17462" indent="0" algn="ctr">
              <a:buNone/>
            </a:pPr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подлежащих страхованию с господдержкой в </a:t>
            </a:r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2020 </a:t>
            </a:r>
            <a:r>
              <a:rPr lang="ru-RU" sz="4800" b="1" u="sng" dirty="0" smtClean="0">
                <a:solidFill>
                  <a:schemeClr val="accent3">
                    <a:lumMod val="50000"/>
                  </a:schemeClr>
                </a:solidFill>
              </a:rPr>
              <a:t>г.:</a:t>
            </a:r>
          </a:p>
          <a:p>
            <a:pPr algn="ctr"/>
            <a:endParaRPr lang="ru-RU" sz="4800" dirty="0" smtClean="0"/>
          </a:p>
          <a:p>
            <a:pPr>
              <a:lnSpc>
                <a:spcPct val="150000"/>
              </a:lnSpc>
            </a:pPr>
            <a:r>
              <a:rPr lang="ru-RU" sz="4800" dirty="0" smtClean="0"/>
              <a:t>крупный рогатый скот (буйволы, быки, волы, коровы, яки), за исключением  телят  в возрасте до 2-х месяцев 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мелкий рогатый скот (козы, овцы), за исключением козлят  и ягнят в возрасте до  4-х месяцев 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свиньи,  за  исключением  поросят в   возрасте   до    4-х недель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птица яйценоских пород и птица мясных пород (гуси, индейки, куры, перепелки, утки, страусы), цыплята-бройлеры, без ограничений по возрасту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лошади, лошаки, мулы, ослы, за исключением молодняка в возрасте до 4-х месяцев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верблюды, за исключением верблюжат в возрасте до 4-х месяцев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олени (маралы, пятнистые олени, северные олени), за исключением молодняка в возрасте до 4-х месяцев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кролики, пушные звери, за исключением молодняка в возрасте до 4-х месяцев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семьи пчел </a:t>
            </a:r>
          </a:p>
          <a:p>
            <a:pPr marL="17462" indent="0">
              <a:lnSpc>
                <a:spcPct val="150000"/>
              </a:lnSpc>
              <a:buNone/>
            </a:pPr>
            <a:endParaRPr lang="ru-RU" sz="3000" dirty="0"/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17462" indent="0">
              <a:buNone/>
            </a:pPr>
            <a:r>
              <a:rPr lang="ru-RU" sz="1400" dirty="0" smtClean="0"/>
              <a:t> </a:t>
            </a:r>
            <a:endParaRPr lang="ru-RU" sz="1400" dirty="0"/>
          </a:p>
          <a:p>
            <a:pPr marL="17462" indent="0">
              <a:buNone/>
            </a:pP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Страховые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4691732"/>
          </a:xfrm>
        </p:spPr>
        <p:txBody>
          <a:bodyPr>
            <a:normAutofit fontScale="25000" lnSpcReduction="20000"/>
          </a:bodyPr>
          <a:lstStyle/>
          <a:p>
            <a:pPr marL="17462" indent="0">
              <a:lnSpc>
                <a:spcPct val="150000"/>
              </a:lnSpc>
              <a:buNone/>
            </a:pPr>
            <a:r>
              <a:rPr lang="ru-RU" sz="4800" u="sng" dirty="0" smtClean="0"/>
              <a:t>Страхование </a:t>
            </a:r>
            <a:r>
              <a:rPr lang="ru-RU" sz="4800" u="sng" dirty="0"/>
              <a:t>сельскохозяйственных животных производится на случай утраты (гибели) животных в результате воздействия следующих событий</a:t>
            </a:r>
            <a:r>
              <a:rPr lang="ru-RU" sz="4800" u="sng" dirty="0" smtClean="0"/>
              <a:t>:</a:t>
            </a:r>
          </a:p>
          <a:p>
            <a:pPr marL="17462" indent="0">
              <a:lnSpc>
                <a:spcPct val="150000"/>
              </a:lnSpc>
              <a:buNone/>
            </a:pPr>
            <a:endParaRPr lang="ru-RU" sz="4800" u="sng" dirty="0"/>
          </a:p>
          <a:p>
            <a:pPr>
              <a:lnSpc>
                <a:spcPct val="220000"/>
              </a:lnSpc>
            </a:pPr>
            <a:r>
              <a:rPr lang="ru-RU" sz="4800" b="1" dirty="0"/>
              <a:t>Заразные болезни </a:t>
            </a:r>
            <a:r>
              <a:rPr lang="ru-RU" sz="4800" b="1" dirty="0" smtClean="0"/>
              <a:t>животных</a:t>
            </a:r>
            <a:r>
              <a:rPr lang="ru-RU" sz="4800" dirty="0" smtClean="0"/>
              <a:t>, </a:t>
            </a:r>
            <a:r>
              <a:rPr lang="ru-RU" sz="4800" dirty="0"/>
              <a:t>возникновение  на территории  страхования  очага  заразной  болезни животных, для  ликвидации которого   по  решению  органов  и (или)  должностных лиц  производится убой  (уничтожение); </a:t>
            </a:r>
            <a:r>
              <a:rPr lang="ru-RU" sz="4800" b="1" dirty="0"/>
              <a:t>массовые отравления</a:t>
            </a:r>
          </a:p>
          <a:p>
            <a:pPr>
              <a:lnSpc>
                <a:spcPct val="220000"/>
              </a:lnSpc>
            </a:pPr>
            <a:r>
              <a:rPr lang="ru-RU" sz="4800" b="1" dirty="0"/>
              <a:t>Стихийные бедствия </a:t>
            </a:r>
            <a:r>
              <a:rPr lang="ru-RU" sz="4800" dirty="0"/>
              <a:t>(удар молнии, землетрясение, пыльная буря, ураганный ветер, сильная метель, буран, </a:t>
            </a:r>
          </a:p>
          <a:p>
            <a:pPr marL="17462" indent="0">
              <a:lnSpc>
                <a:spcPct val="220000"/>
              </a:lnSpc>
              <a:buNone/>
            </a:pPr>
            <a:r>
              <a:rPr lang="ru-RU" sz="4800" dirty="0"/>
              <a:t>наводнение, обвал, лавина, сель, оползень)</a:t>
            </a:r>
          </a:p>
          <a:p>
            <a:pPr>
              <a:lnSpc>
                <a:spcPct val="220000"/>
              </a:lnSpc>
            </a:pPr>
            <a:r>
              <a:rPr lang="ru-RU" sz="4800" b="1" dirty="0" smtClean="0"/>
              <a:t>Нарушение </a:t>
            </a:r>
            <a:r>
              <a:rPr lang="ru-RU" sz="4800" b="1" dirty="0"/>
              <a:t>электро-, тепло-, водоснабжения </a:t>
            </a:r>
            <a:r>
              <a:rPr lang="ru-RU" sz="4800" dirty="0"/>
              <a:t>в результате стихийных бедствий, если условия содержания животных предусматривают обязательное использование электрической, тепловой энергии, воды;</a:t>
            </a:r>
          </a:p>
          <a:p>
            <a:pPr>
              <a:lnSpc>
                <a:spcPct val="220000"/>
              </a:lnSpc>
            </a:pPr>
            <a:r>
              <a:rPr lang="ru-RU" sz="4800" b="1" dirty="0"/>
              <a:t>Пожар</a:t>
            </a:r>
          </a:p>
          <a:p>
            <a:pPr marL="17462" indent="0">
              <a:lnSpc>
                <a:spcPct val="150000"/>
              </a:lnSpc>
              <a:buNone/>
            </a:pPr>
            <a:endParaRPr lang="ru-RU" sz="3000" dirty="0"/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>
              <a:lnSpc>
                <a:spcPct val="150000"/>
              </a:lnSpc>
            </a:pPr>
            <a:endParaRPr lang="ru-RU" sz="1400" dirty="0"/>
          </a:p>
          <a:p>
            <a:pPr marL="17462" indent="0">
              <a:buNone/>
            </a:pPr>
            <a:r>
              <a:rPr lang="ru-RU" sz="1400" dirty="0" smtClean="0"/>
              <a:t> </a:t>
            </a:r>
            <a:endParaRPr lang="ru-RU" sz="1400" dirty="0"/>
          </a:p>
          <a:p>
            <a:pPr marL="17462" indent="0">
              <a:buNone/>
            </a:pP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pPr algn="r"/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заразных болезней в соответствии с приказом </a:t>
            </a:r>
            <a:br>
              <a:rPr lang="ru-RU" dirty="0"/>
            </a:br>
            <a:r>
              <a:rPr lang="ru-RU" dirty="0"/>
              <a:t>Минсельхоза России от 24.06.2013 № 242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533141"/>
              </p:ext>
            </p:extLst>
          </p:nvPr>
        </p:nvGraphicFramePr>
        <p:xfrm>
          <a:off x="594066" y="1268760"/>
          <a:ext cx="8154398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7199"/>
                <a:gridCol w="4077199"/>
              </a:tblGrid>
              <a:tr h="468052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Алеутская болезнь норок;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Американский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гнилец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пчел;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Анаплазмоз;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Артрит/энцефалит коз;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Африканская чума свиней;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Африканская чума лошадей;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Бешенство;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Болезнь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Ауески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Болезнь Марека;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Болезнь Ньюкасла;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Брадзот;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Бруцеллез (включая инфекционный эпидидимит баранов);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Везикулярная болезнь свиней;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Везикулярная экзантема свиней;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Вирусная диарея;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Вирусная геморрагическая болезнь кроликов;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Вирусный гепатит уток;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Вирусный энтерит гусей;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effectLst/>
                        </a:rPr>
                        <a:t>Высокопатогенный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 грипп птиц;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Грипп свиней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Губкообразная энцефалопатия крупного рогатого скота;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Европейский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гнилец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пчел;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Заразный узелковый дерматит крупного рогатого скота;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Злокачественная катаральная горячка крупного рогатого скота;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Инфекционная анемия лошадей (ИНАН);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Инфекционный бронхит кур;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Инфекционный бурсит (Болезнь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Гамборо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Инфекционный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гидроперикардит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риккетсиозной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этиологии);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Инфекционный ларинготрахеит кур;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Инфекционный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ринотрахеит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(ИРТ);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Катаральная лихорадка овец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блютанг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);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800" marR="508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Классическая чума свиней;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Контагиозная плевропневмония крупного рогатого скота;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Лептоспироз;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Листериоз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Миксоматоз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Нозематоз;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Оспа овец и коз;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Парагрипп-3;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Паратуберкулез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Пастереллез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разных видов;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Репродуктивно-респираторный синдром свиней (РРСС);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Сап;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Сибирская язва;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Синдром снижения яйценоскости (ССЯ-76);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Скрепи овец и коз;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Случная болезнь лошадей (трипаносомоз);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Тиф-пуллороз;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Токсоплазмоз;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Трихинеллез;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Трихомоноз;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Туберкулез;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Туляремия;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Хламидиоз (энзоотический аборт овец);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Цистицеркозы;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Чума крупного рогатого скота;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Чума мелких жвачных;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Чума плотоядных;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Эмфизематозный карбункул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эмкар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Энтеровирусный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энцефаломиелит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свиней (болезнь Тешена);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Эхинококкоз;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Ящур.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00" marR="5080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для заключения договора страхования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68" y="1340768"/>
            <a:ext cx="8296552" cy="5184576"/>
          </a:xfrm>
        </p:spPr>
        <p:txBody>
          <a:bodyPr>
            <a:normAutofit/>
          </a:bodyPr>
          <a:lstStyle/>
          <a:p>
            <a:pPr marL="608012" lvl="2" indent="-228600" algn="just">
              <a:lnSpc>
                <a:spcPct val="150000"/>
              </a:lnSpc>
              <a:buFont typeface="Wingdings" charset="2"/>
              <a:buAutoNum type="arabicPeriod"/>
            </a:pPr>
            <a:r>
              <a:rPr lang="ru-RU" sz="1600" dirty="0"/>
              <a:t>Оформленное Заявление на страхование сельскохозяйственных животных</a:t>
            </a:r>
          </a:p>
          <a:p>
            <a:pPr marL="608012" lvl="2" indent="-2286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Справка </a:t>
            </a:r>
            <a:r>
              <a:rPr lang="ru-RU" sz="1600" dirty="0"/>
              <a:t>из районной </a:t>
            </a:r>
            <a:r>
              <a:rPr lang="ru-RU" sz="1600" dirty="0" err="1"/>
              <a:t>Госветслужбы</a:t>
            </a:r>
            <a:r>
              <a:rPr lang="ru-RU" sz="1600" dirty="0"/>
              <a:t> о благополучии хозяйства  по инфекционным/инвазионным/незаразным болезням с указанием, что животные клинически здоровы.</a:t>
            </a:r>
          </a:p>
          <a:p>
            <a:pPr marL="608012" lvl="2" indent="-2286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Акт </a:t>
            </a:r>
            <a:r>
              <a:rPr lang="ru-RU" sz="1600" dirty="0"/>
              <a:t>осмотра хозяйства </a:t>
            </a:r>
            <a:r>
              <a:rPr lang="ru-RU" sz="1600" dirty="0" err="1"/>
              <a:t>Госветслужбой</a:t>
            </a:r>
            <a:r>
              <a:rPr lang="ru-RU" sz="1600" dirty="0"/>
              <a:t> (последний по дате).</a:t>
            </a:r>
          </a:p>
          <a:p>
            <a:pPr marL="608012" lvl="2" indent="-228600" algn="just">
              <a:lnSpc>
                <a:spcPct val="150000"/>
              </a:lnSpc>
              <a:buAutoNum type="arabicPeriod"/>
            </a:pPr>
            <a:r>
              <a:rPr lang="ru-RU" sz="1600" dirty="0"/>
              <a:t>Балансовая справка предприятия на последнюю отчетную дату с указанием стоимости и количества животных.</a:t>
            </a:r>
          </a:p>
          <a:p>
            <a:pPr marL="608012" lvl="2" indent="-228600">
              <a:buFont typeface="Wingdings" charset="2"/>
              <a:buAutoNum type="arabicPeriod"/>
            </a:pPr>
            <a:endParaRPr lang="ru-RU" dirty="0"/>
          </a:p>
          <a:p>
            <a:pPr marL="608012" lvl="2" indent="-228600">
              <a:buFont typeface="Wingdings" charset="2"/>
              <a:buAutoNum type="arabicPeriod"/>
            </a:pPr>
            <a:endParaRPr lang="ru-RU" dirty="0" smtClean="0"/>
          </a:p>
          <a:p>
            <a:pPr marL="608012" lvl="2" indent="-228600">
              <a:buFont typeface="Wingdings" charset="2"/>
              <a:buAutoNum type="arabicPeriod"/>
            </a:pPr>
            <a:endParaRPr lang="ru-RU" dirty="0"/>
          </a:p>
          <a:p>
            <a:pPr marL="608012" lvl="2" indent="-228600">
              <a:buFont typeface="Wingdings" charset="2"/>
              <a:buAutoNum type="arabicPeriod"/>
            </a:pPr>
            <a:endParaRPr lang="ru-RU" dirty="0"/>
          </a:p>
          <a:p>
            <a:pPr marL="608012" lvl="2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с новым лого от 21-07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955E8560F4BE4188D33AED78CA2D20" ma:contentTypeVersion="0" ma:contentTypeDescription="Создание документа." ma:contentTypeScope="" ma:versionID="4870eaf9c0ea77edd9e4d4465ca7df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7066A-B680-40F2-A4EE-0A128098C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4016BE-24FB-40E0-A992-18B05A75E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1BE61B-1C09-4F55-9F24-1FB872F0AFC9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 с новым лого от 21-07-15</Template>
  <TotalTime>7168</TotalTime>
  <Words>2131</Words>
  <Application>Microsoft Office PowerPoint</Application>
  <PresentationFormat>Экран (4:3)</PresentationFormat>
  <Paragraphs>343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Georgia</vt:lpstr>
      <vt:lpstr>Proxima Nova Rg</vt:lpstr>
      <vt:lpstr>Times New Roman</vt:lpstr>
      <vt:lpstr>Wingdings</vt:lpstr>
      <vt:lpstr>Тема с новым лого от 21-07-15</vt:lpstr>
      <vt:lpstr>Специальное оформление</vt:lpstr>
      <vt:lpstr>1_Специальное оформление</vt:lpstr>
      <vt:lpstr>Акционерное общество  «Страховая компания «РСХБ-Страхование» </vt:lpstr>
      <vt:lpstr>О компании</vt:lpstr>
      <vt:lpstr>В компании по результатам  2018 года застраховано:</vt:lpstr>
      <vt:lpstr>Рейтинги и членство в профессиональных организациях</vt:lpstr>
      <vt:lpstr>УСЛОВИЯ ПРЕДОСТАВЛЕНИЯ ГОСУДАРСТВЕННОЙ ПОДДЕРЖКИ            Страхование сельскохозяйственных животных </vt:lpstr>
      <vt:lpstr>План с/х страхования </vt:lpstr>
      <vt:lpstr>Страховые риски</vt:lpstr>
      <vt:lpstr>Перечень заразных болезней в соответствии с приказом  Минсельхоза России от 24.06.2013 № 242 </vt:lpstr>
      <vt:lpstr>Документы для заключения договора страхования</vt:lpstr>
      <vt:lpstr>Особенности страхования </vt:lpstr>
      <vt:lpstr>Документы для урегулирования убытка</vt:lpstr>
      <vt:lpstr>УСЛОВИЯ ПРЕДОСТАВЛЕНИЯ ГОСУДАРСТВЕННОЙ ПОДДЕРЖКИ          Страхование урожая сельскохозяйственных культур </vt:lpstr>
      <vt:lpstr>План с/х страхования </vt:lpstr>
      <vt:lpstr>Утрата (гибель) урожая с/х культуры </vt:lpstr>
      <vt:lpstr>Особенности страхования </vt:lpstr>
      <vt:lpstr>Страховые риски</vt:lpstr>
      <vt:lpstr>ПРИМЕР РАСЧЕТА СТРАХОВОЙ ПРЕМИИ (выбор программы страхования)</vt:lpstr>
      <vt:lpstr>Документы для заключения договора страхования</vt:lpstr>
      <vt:lpstr>Действия при наступлении страхового случая</vt:lpstr>
      <vt:lpstr>Документы для урегулирования убытка</vt:lpstr>
      <vt:lpstr>Документы для урегулирования убытка (продолжение)</vt:lpstr>
      <vt:lpstr>ПРИМЕР РАСЧЕТА СТРАХОВОЙ ВЫПЛАТЫ</vt:lpstr>
      <vt:lpstr> АО СК «РСХБ-Страхование» филиал в г.Кирове 610017, г. Киров, ул.Горького, д. 5, офис 309, телефон :  +7 (8332) 205-749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Закрытое акционерное общество «Страховая компания «РСХБ-Страхование»</dc:title>
  <dc:creator>Борульник Наталья Вячеславовна</dc:creator>
  <cp:lastModifiedBy>Киров - Копысова Ольга Александровна</cp:lastModifiedBy>
  <cp:revision>455</cp:revision>
  <cp:lastPrinted>2019-11-06T10:54:57Z</cp:lastPrinted>
  <dcterms:created xsi:type="dcterms:W3CDTF">2016-03-18T07:44:25Z</dcterms:created>
  <dcterms:modified xsi:type="dcterms:W3CDTF">2020-03-04T09:48:04Z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0x0101005D955E8560F4BE4188D33AED78CA2D20</vt:lpwstr>
  </property>
</Properties>
</file>