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64" r:id="rId6"/>
    <p:sldId id="273" r:id="rId7"/>
    <p:sldId id="274" r:id="rId8"/>
    <p:sldId id="275" r:id="rId9"/>
    <p:sldId id="276" r:id="rId10"/>
    <p:sldId id="277" r:id="rId11"/>
    <p:sldId id="258" r:id="rId12"/>
    <p:sldId id="259" r:id="rId13"/>
    <p:sldId id="260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5189F-3C54-4151-A511-12925D65BB89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EC831-CC00-4A1B-9760-AC5959766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regberry.ru/faq/obrazcy-dokumentov/obshchie/obrazcy-dokumentov-dlya-esh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rp@dsx-kirov.ru" TargetMode="External"/><Relationship Id="rId2" Type="http://schemas.openxmlformats.org/officeDocument/2006/relationships/hyperlink" Target="mailto:elenaok11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leverkirov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cons/cgi/online.cgi?req=query&amp;div=LAW&amp;opt=1&amp;REFDOC=200953&amp;REFBASE=LAW&amp;REFFIELD=134&amp;REFSEGM=210&amp;REFPAGE=0&amp;REFTYPE=QP_MULTI_REF&amp;ts=2481014894044763359&amp;REFDST=3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berry.ru/USN" TargetMode="External"/><Relationship Id="rId2" Type="http://schemas.openxmlformats.org/officeDocument/2006/relationships/hyperlink" Target="https://www.regberry.ru/OSN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496944" cy="381642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1600" b="1" dirty="0" smtClean="0"/>
              <a:t>Министерство сельского хозяйства и продовольствия Кировской области </a:t>
            </a:r>
            <a:br>
              <a:rPr lang="ru-RU" sz="1600" b="1" dirty="0" smtClean="0"/>
            </a:br>
            <a:r>
              <a:rPr lang="ru-RU" sz="1600" b="1" dirty="0" smtClean="0"/>
              <a:t> </a:t>
            </a:r>
            <a:br>
              <a:rPr lang="ru-RU" sz="1600" b="1" dirty="0" smtClean="0"/>
            </a:br>
            <a:r>
              <a:rPr lang="ru-RU" sz="1600" b="1" dirty="0" smtClean="0"/>
              <a:t>Центр компетенций в сфере сельскохозяйственной кооперации и поддержки фермеров Кировской области, созданный в организационной структуре  Кировского областного государственного бюджетного учреждения «Центр сельскохозяйственного консультирования «Клевера Нечерноземья»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 вопросам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ревизии организации, учета и ведения деятельности сельскохозяйственных потребительских кооперативов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54868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Киров 2020</a:t>
            </a:r>
            <a:endParaRPr lang="ru-RU" sz="1600" dirty="0"/>
          </a:p>
        </p:txBody>
      </p:sp>
      <p:pic>
        <p:nvPicPr>
          <p:cNvPr id="12294" name="Picture 6" descr="http://crosti.ru/patterns/00/0e/f9/6d70242221/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221088"/>
            <a:ext cx="8534400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5482952" cy="288032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0" indent="0"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Уведомление о переходе на ЕСХН подается в ИФНС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по форме № 26.1-1.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Работающие СПоК могут подать уведомление не позднее 31 декабря текущего года, чтобы перейти на уплату сельхозналога с начала нового года.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этом они должны указать в уведомлении данные о доле доходов от реализации сельскохозяйственной продукции (не менее 70% от общего дохода)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736304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just">
              <a:buNone/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Рекомендуем СПоК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(тем, кто планирует получить грант обязательно):</a:t>
            </a:r>
          </a:p>
          <a:p>
            <a:pPr marL="0" lvl="0" indent="0" algn="just">
              <a:buFont typeface="Wingdings" pitchFamily="2" charset="2"/>
              <a:buChar char="Ø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консультироваться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ревсоюзе по всем возникающим вопросам в ходе организации и деятельности СПоК</a:t>
            </a:r>
          </a:p>
          <a:p>
            <a:pPr marL="0" lvl="0" indent="0" algn="just">
              <a:buFont typeface="Wingdings" pitchFamily="2" charset="2"/>
              <a:buChar char="Ø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провести внеочередную ревизию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 текущий год по итогам 6-9 месяцев с целью оперативного исправления ошибок в случае обнаружения и получения положительного ревизионного заключения за отчетный год, предшествующий году получения гранта.</a:t>
            </a:r>
          </a:p>
          <a:p>
            <a:endParaRPr lang="ru-RU" dirty="0"/>
          </a:p>
        </p:txBody>
      </p:sp>
      <p:pic>
        <p:nvPicPr>
          <p:cNvPr id="1026" name="Picture 2" descr="Картинки по запросу фото пожатие ру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8"/>
            <a:ext cx="2808313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>Доходы и расходы (коммерческие и некоммерческие)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607218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/>
              <a:t>Смета  факт и план/доходов и расходов </a:t>
            </a:r>
            <a:r>
              <a:rPr lang="ru-RU" sz="1800" dirty="0" smtClean="0"/>
              <a:t>(обязательна) в разрезе коммерческой и некоммерческой деятельности</a:t>
            </a:r>
            <a:r>
              <a:rPr lang="ru-RU" sz="1800" u="sng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Смета разрабатывается ежегодно правлением кооператива и утверждается общим собранием.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u="sng" dirty="0" smtClean="0"/>
              <a:t>Доходы: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u="sng" dirty="0" smtClean="0"/>
              <a:t>Некоммерческие </a:t>
            </a:r>
            <a:r>
              <a:rPr lang="ru-RU" sz="1800" b="1" dirty="0" smtClean="0"/>
              <a:t>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членские взносы (паевые обязательные, дополнительные или целевые), субсидии, гранты (целевые поступления из бюджета), целевые поступления от организаций.</a:t>
            </a:r>
          </a:p>
          <a:p>
            <a:pPr algn="just">
              <a:defRPr/>
            </a:pPr>
            <a:r>
              <a:rPr lang="ru-RU" sz="1800" i="1" dirty="0" smtClean="0"/>
              <a:t>При поступлении целевых средств важным является вопрос </a:t>
            </a:r>
            <a:r>
              <a:rPr lang="ru-RU" sz="1800" b="1" i="1" dirty="0" smtClean="0"/>
              <a:t>налогообложения.</a:t>
            </a:r>
            <a:r>
              <a:rPr lang="ru-RU" sz="1800" i="1" dirty="0" smtClean="0"/>
              <a:t> </a:t>
            </a:r>
            <a:r>
              <a:rPr lang="ru-RU" sz="1800" i="1" u="sng" dirty="0" smtClean="0"/>
              <a:t>Обязательные условия </a:t>
            </a:r>
            <a:r>
              <a:rPr lang="ru-RU" sz="1800" i="1" dirty="0" smtClean="0"/>
              <a:t>учета средств:</a:t>
            </a:r>
            <a:endParaRPr lang="ru-RU" sz="1800" dirty="0" smtClean="0"/>
          </a:p>
          <a:p>
            <a:pPr algn="just">
              <a:buFont typeface="Arial" charset="0"/>
              <a:buNone/>
              <a:defRPr/>
            </a:pPr>
            <a:r>
              <a:rPr lang="ru-RU" sz="1800" i="1" dirty="0" smtClean="0"/>
              <a:t>1) кооператив должен вести раздельный учет полученных доходов и произведенных расходов по целевому финансированию;</a:t>
            </a:r>
            <a:endParaRPr lang="ru-RU" sz="1800" dirty="0" smtClean="0"/>
          </a:p>
          <a:p>
            <a:pPr algn="just">
              <a:buFont typeface="Arial" charset="0"/>
              <a:buNone/>
              <a:defRPr/>
            </a:pPr>
            <a:r>
              <a:rPr lang="ru-RU" sz="1800" i="1" dirty="0" smtClean="0"/>
              <a:t>2)  указанные доходы должны быть использованы по целевому назначению;</a:t>
            </a:r>
            <a:endParaRPr lang="ru-RU" sz="1800" dirty="0" smtClean="0"/>
          </a:p>
          <a:p>
            <a:pPr algn="just">
              <a:buFont typeface="Arial" charset="0"/>
              <a:buNone/>
              <a:defRPr/>
            </a:pPr>
            <a:r>
              <a:rPr lang="ru-RU" sz="1800" i="1" dirty="0" smtClean="0"/>
              <a:t>3)  полученные в качестве целевого финансирования средства кооператив может использовать в течение периода, оговоренного лицом, от которого они поступили.</a:t>
            </a:r>
            <a:endParaRPr lang="ru-RU" sz="1800" dirty="0" smtClean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u="sng" dirty="0" smtClean="0"/>
              <a:t>Коммерческие</a:t>
            </a:r>
            <a:r>
              <a:rPr lang="ru-RU" sz="1800" b="1" dirty="0" smtClean="0"/>
              <a:t>:</a:t>
            </a:r>
            <a:r>
              <a:rPr lang="ru-RU" sz="1800" dirty="0" smtClean="0"/>
              <a:t> выручка от реализации товаров, работ, услуг, прочие доходы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62"/>
            <a:ext cx="8229600" cy="4454797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Разделение расходов </a:t>
            </a:r>
            <a:r>
              <a:rPr lang="ru-RU" sz="1800" u="sng" dirty="0" smtClean="0"/>
              <a:t>на коммерческие и некоммерческие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2 варианта 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1800" b="1" dirty="0" smtClean="0"/>
              <a:t>Прямой </a:t>
            </a:r>
            <a:r>
              <a:rPr lang="ru-RU" sz="1800" dirty="0" smtClean="0"/>
              <a:t>распределение по видам расходов. Например, определенные статьи затрат (…) финансируются за счет вносимых членских целевых взносов, остальные (…) за счет поступлений от предпринимательской деятельности.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1800" dirty="0" smtClean="0"/>
              <a:t>Р</a:t>
            </a:r>
            <a:r>
              <a:rPr lang="ru-RU" sz="1800" b="1" dirty="0" smtClean="0"/>
              <a:t>аспределение пропорционально</a:t>
            </a:r>
            <a:r>
              <a:rPr lang="ru-RU" sz="1800" dirty="0" smtClean="0"/>
              <a:t> </a:t>
            </a:r>
            <a:r>
              <a:rPr lang="ru-RU" sz="1800" b="1" dirty="0" smtClean="0"/>
              <a:t>доле </a:t>
            </a:r>
            <a:r>
              <a:rPr lang="ru-RU" sz="1800" dirty="0" smtClean="0"/>
              <a:t>поступлений от коммерческой деятельности (выручка) и некоммерческой (членские взносы, грант)</a:t>
            </a:r>
          </a:p>
          <a:p>
            <a:pPr>
              <a:buFont typeface="Arial" charset="0"/>
              <a:buNone/>
              <a:defRPr/>
            </a:pPr>
            <a:endParaRPr lang="ru-RU" sz="1800" dirty="0" smtClean="0"/>
          </a:p>
          <a:p>
            <a:pPr>
              <a:buFont typeface="Arial" charset="0"/>
              <a:buNone/>
              <a:defRPr/>
            </a:pPr>
            <a:r>
              <a:rPr lang="ru-RU" sz="1800" dirty="0" smtClean="0"/>
              <a:t>       Главная </a:t>
            </a:r>
            <a:r>
              <a:rPr lang="ru-RU" sz="1800" b="1" dirty="0" smtClean="0"/>
              <a:t>особенность в налогообложении </a:t>
            </a:r>
            <a:r>
              <a:rPr lang="ru-RU" sz="1800" dirty="0" smtClean="0"/>
              <a:t>некоммерческих организаций состоит в том, что все </a:t>
            </a:r>
            <a:r>
              <a:rPr lang="ru-RU" sz="1800" u="sng" dirty="0" smtClean="0"/>
              <a:t>поступления, относимые к целевым </a:t>
            </a:r>
            <a:r>
              <a:rPr lang="ru-RU" sz="1800" dirty="0" smtClean="0"/>
              <a:t>(т.е. зачисляемые на счет 86), </a:t>
            </a:r>
            <a:r>
              <a:rPr lang="ru-RU" sz="1800" b="1" dirty="0" smtClean="0"/>
              <a:t>налогами не облагаются</a:t>
            </a:r>
            <a:r>
              <a:rPr lang="ru-RU" sz="1800" dirty="0" smtClean="0"/>
              <a:t> (при соблюдении необходимых условий).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 r="6325" b="-244"/>
          <a:stretch>
            <a:fillRect/>
          </a:stretch>
        </p:blipFill>
        <p:spPr bwMode="auto">
          <a:xfrm>
            <a:off x="428625" y="142875"/>
            <a:ext cx="4071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4313"/>
            <a:ext cx="4143375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120680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buFont typeface="Arial" charset="0"/>
              <a:buNone/>
            </a:pPr>
            <a:endParaRPr lang="ru-RU" dirty="0" smtClean="0"/>
          </a:p>
          <a:p>
            <a:pPr marL="0" indent="0" algn="just">
              <a:buFont typeface="Arial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buFont typeface="Arial" charset="0"/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Ревсоюз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Вятка является партнером по бизнесу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сельскохозяйственных кооперативов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ревизий оказывает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практическую помощь в избежание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налоговых и прочих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санкций,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подсказывает варианты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законной оптимизации налогообложения, сохранения и защиты имущества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кооператива. </a:t>
            </a:r>
          </a:p>
          <a:p>
            <a:pPr marL="0" indent="0" algn="just">
              <a:buFont typeface="Arial" charset="0"/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4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charset="0"/>
              <a:buNone/>
            </a:pPr>
            <a:endParaRPr lang="ru-RU" sz="2800" dirty="0" smtClean="0"/>
          </a:p>
          <a:p>
            <a:pPr>
              <a:buFont typeface="Arial" charset="0"/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2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</a:p>
          <a:p>
            <a:pPr>
              <a:buFont typeface="Arial" charset="0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Киров</a:t>
            </a:r>
          </a:p>
          <a:p>
            <a:pPr algn="ctr"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2020</a:t>
            </a:r>
            <a:endParaRPr lang="ru-RU" i="1" dirty="0" smtClean="0"/>
          </a:p>
          <a:p>
            <a:pPr algn="ctr">
              <a:buFont typeface="Arial" charset="0"/>
              <a:buNone/>
            </a:pPr>
            <a:endParaRPr lang="ru-RU" i="1" dirty="0" smtClean="0"/>
          </a:p>
          <a:p>
            <a:pPr algn="ctr">
              <a:buFont typeface="Arial" charset="0"/>
              <a:buNone/>
            </a:pPr>
            <a:endParaRPr lang="ru-RU" i="1" dirty="0" smtClean="0"/>
          </a:p>
          <a:p>
            <a:pPr algn="ctr">
              <a:buFont typeface="Arial" charset="0"/>
              <a:buNone/>
            </a:pPr>
            <a:endParaRPr lang="ru-RU" i="1" dirty="0" smtClean="0"/>
          </a:p>
          <a:p>
            <a:pPr algn="ctr">
              <a:buFont typeface="Arial" charset="0"/>
              <a:buNone/>
            </a:pPr>
            <a:endParaRPr lang="ru-RU" i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549275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673"/>
            <a:ext cx="8713788" cy="2376066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000" b="1" u="sng" dirty="0" smtClean="0"/>
              <a:t>Ревизионный союз сельскохозяйственных кооперативов Кировской области Вятка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610021, г. Киров, ул. Производственная, 20 тел.: 8 953 677 01 77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тел./факс: (8332)  62-95-73, (8 953 677 01 77)</a:t>
            </a:r>
            <a:r>
              <a:rPr lang="ru-RU" sz="2000" b="1" u="sng" dirty="0" smtClean="0"/>
              <a:t>,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Электронная почта: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elenaok11@mail.ru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Исполнительный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директор: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Караулова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Елена Владимировна</a:t>
            </a:r>
          </a:p>
          <a:p>
            <a:pPr marL="719138" indent="-719138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Ревизор-консультант:  Мальцева Олеся Викторовна</a:t>
            </a:r>
          </a:p>
          <a:p>
            <a:pPr marL="719138" indent="-719138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тел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8 922 666 53 15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20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maltsevaol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mail.ru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2780928"/>
            <a:ext cx="8713788" cy="151167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Министерство сельского хозяйства и продовольствия Кировской области</a:t>
            </a:r>
          </a:p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г. Киров, ул. Дерендяева, д.23,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. 334 тел. (8 833 2) 27-27-38 (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. 3842)</a:t>
            </a:r>
          </a:p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адрес электронной почты: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orp@dsx-kirov.ru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Главный специалист-эксперт: Ковалева Антонина Николаевна 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50825" y="4292600"/>
            <a:ext cx="8713788" cy="24495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Центр компетенций в сфере сельскохозяйственной кооперации и поддержки фермеров Кировской области, созданный в организационной структуре Кировского областного государственного бюджетного учреждения «Центр сельскохозяйственного консультирования «Клевера Нечерноземья»</a:t>
            </a:r>
          </a:p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г. Киров, ул. Дерендяева, д.23,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оф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. 312 тел. </a:t>
            </a:r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64-42-41</a:t>
            </a: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, 64-69-34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u="sng" dirty="0">
                <a:latin typeface="Times New Roman" pitchFamily="18" charset="0"/>
                <a:cs typeface="Times New Roman" pitchFamily="18" charset="0"/>
                <a:hlinkClick r:id="rId4"/>
              </a:rPr>
              <a:t>www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  <a:hlinkClick r:id="rId4"/>
              </a:rPr>
              <a:t>kleverkirov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Бухгалтер, консультант: Малафеева Ольга Геннадьевна 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Федеральный закон 193-фз «О сельскохозяйственной кооперации» определяет правовые и экономические основы создания и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сельскохозяйственных кооперативов.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51216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п. 3 ст. 31 ФЗ-193 сельскохозяйственные кооперативы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обязательном порядке должны входить в ревизионный союз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Сельскохозяйственный кооператив, уклоняющийся от членства в ревизионном союзе, подлежит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принудительной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ликвидации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судебном порядке. 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068960"/>
            <a:ext cx="8280920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Основная цель деятельности Ревсоюза в объединении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с/х кооперативов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накопленного опыта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сфере бухгалтерского и налогового законодательства, а также юридических аспектов деятельности,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снижения возможных санкций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 стороны проверяющих органов,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налаживание финансово-хозяйственной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членов ревизионного союза,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предотвращение нарушений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ведущих к ее ухудшению и их несостоятельности (банкротству).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373216"/>
            <a:ext cx="828092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Право на получение субсидий (грантов) государства и льготное кредитование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имеют сельскохозяйственные кооперативы, деятельность которых соответствует требованиям 193-ФЗ «О сельскохозяйственной кооперации».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>Виды ревизий СПоК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392488" cy="496855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500" b="1" dirty="0" smtClean="0"/>
              <a:t>Обязательная ревизия</a:t>
            </a:r>
          </a:p>
          <a:p>
            <a:pPr marL="0" indent="0" algn="just">
              <a:buNone/>
            </a:pPr>
            <a:r>
              <a:rPr lang="ru-RU" u="sng" dirty="0" smtClean="0"/>
              <a:t>один раз в два года (по итогам каждого финансового года). </a:t>
            </a:r>
          </a:p>
          <a:p>
            <a:pPr marL="0" indent="0" algn="just">
              <a:buNone/>
            </a:pPr>
            <a:endParaRPr lang="ru-RU" u="sng" dirty="0" smtClean="0"/>
          </a:p>
          <a:p>
            <a:pPr algn="just">
              <a:buNone/>
            </a:pPr>
            <a:endParaRPr lang="ru-RU" u="sng" dirty="0" smtClean="0"/>
          </a:p>
          <a:p>
            <a:pPr marL="0" indent="0" algn="just">
              <a:buNone/>
            </a:pPr>
            <a:r>
              <a:rPr lang="ru-RU" dirty="0" smtClean="0"/>
              <a:t>Кооперативам, получающим </a:t>
            </a:r>
            <a:r>
              <a:rPr lang="ru-RU" b="1" dirty="0" err="1" smtClean="0"/>
              <a:t>грантовую</a:t>
            </a:r>
            <a:r>
              <a:rPr lang="ru-RU" b="1" dirty="0" smtClean="0"/>
              <a:t> поддержку</a:t>
            </a:r>
            <a:r>
              <a:rPr lang="ru-RU" dirty="0" smtClean="0"/>
              <a:t> - ревизия </a:t>
            </a:r>
            <a:r>
              <a:rPr lang="ru-RU" b="1" dirty="0" smtClean="0"/>
              <a:t>ежегодно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244280" cy="496855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000" b="1" dirty="0" smtClean="0"/>
              <a:t>Внеочередная ревизия </a:t>
            </a:r>
          </a:p>
          <a:p>
            <a:pPr marL="0" indent="0" algn="just">
              <a:buNone/>
            </a:pPr>
            <a:r>
              <a:rPr lang="ru-RU" u="sng" dirty="0" smtClean="0"/>
              <a:t>по требованию </a:t>
            </a:r>
            <a:r>
              <a:rPr lang="ru-RU" dirty="0" smtClean="0"/>
              <a:t>правления кооператива или наблюдательного совет</a:t>
            </a:r>
            <a:r>
              <a:rPr lang="ru-RU" u="sng" dirty="0" smtClean="0"/>
              <a:t>а </a:t>
            </a:r>
            <a:r>
              <a:rPr lang="ru-RU" dirty="0" smtClean="0"/>
              <a:t>кооператива, союза кооперативов или группы лиц, составляющих одну десятую от числа членов кооператива, членов союза кооперативов или одну третью от числа ассоциированных членов кооператива.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600" dirty="0" smtClean="0"/>
              <a:t>Цели ревизии, заключение.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36004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Ревизионное заключение в письменной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содержит оценку 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124744"/>
            <a:ext cx="828092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достоверности бухгалтерской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(финансовой) отчетности ,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700809"/>
            <a:ext cx="828092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порядка ведения бухгалтерского учета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Ссылка на список документов:&#10;&quot;Рекомендации по ведению бухгалтерского учета и отчетности в сельскохозяйственных потребительских кооперативах&quot;&#10;(утв. Минсельхозом РФ 25.01.2001)&#10;-------------------- &#10;&quot;Методические рекомендации по бухгалтерскому учету инвестиций, осуществляемых в форме капитальных вложений в сельскохозяйственных организациях&quot;&#10;(утв. Минсельхозом РФ 22.10.2008)&#10;-------------------- &#10;Приказ Минсельхоза РФ от 29.01.2002 N 68&#10;&quot;Об утверждении Методических...&#10;-------------------- &#10;и другие."/>
              </a:rPr>
              <a:t>законодательству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Российской Федерации,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492897"/>
            <a:ext cx="828092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соблюдения органами управления законодательства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Российской Федерации и положений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устава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кооператива,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212976"/>
            <a:ext cx="828092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принципов создания и деятельности кооператива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717032"/>
            <a:ext cx="828092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предмет выявления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нарушений, ведущих к ухудшению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финансово-хозяйственной деятельности или несостоятельности (банкротству) кооператива,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4797152"/>
            <a:ext cx="828092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фактов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ущемления интересов членов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кооператива</a:t>
            </a: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467544" y="5330589"/>
            <a:ext cx="828092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ревсоюз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выдает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предписания об устранении выявленных нарушений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недостатков и осуществляет контроль за их исполнением.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6165304"/>
            <a:ext cx="842493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Ревизионный союз вправе оказывать своим членам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сопутствующие ревизиям услуги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(статья 33 п.2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з-на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193-ФЗ)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8803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Программа  ревизии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 зависимости от вида хозяйственных операций, однотипности , системы внутреннего контроля и других факторов деятельности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ревизия проводится как сплошным методом, так и выборочным.</a:t>
            </a:r>
          </a:p>
          <a:p>
            <a:pPr>
              <a:buNone/>
            </a:pPr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Информация о предприятии в целом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Расчет уровня существенности 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Расчет аудиторского риска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Ревизия бухгалтерской отчетности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Ревизия состояния внутреннего контроля в организации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Ревизия учета хозяйственных операций в разрезе  всех участков учета и всех статей баланса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Ревизия операций по учету паевого фонда, добавочного капитала, резервного капитала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Ревизия учредительных документов (Устав, Протоколы, заявления, справки, свидетельства, выписка ЕГРЮЛ…)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Фонды : неделимый, резервный. Учет и отражение в отчетности.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Учетная политика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Нераспределенная прибыль на конец года и ее использование/распределение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Ревизия налогов и налоговых обязательств (ОСНО, УСН, ЕСХН)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131024" cy="62068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800" dirty="0" smtClean="0"/>
              <a:t>Важно. Обратить внимание!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194421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Рекомендуем сделать ссылку в Уставе и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разработать Регламент (Положение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) :</a:t>
            </a:r>
          </a:p>
          <a:p>
            <a:pPr>
              <a:buFontTx/>
              <a:buChar char="-"/>
              <a:defRPr/>
            </a:pP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О взносах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(паевых, целевых):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возвратные паевые (обязательные, дополнительные)  и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невозвратные целевые (вступительные, в резервный фонд, на покрытие убытков, на ведение уставной деятельности, пр.)</a:t>
            </a:r>
          </a:p>
          <a:p>
            <a:pPr>
              <a:buFontTx/>
              <a:buChar char="-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распределению прибыли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(порядок, принцип, схема-расчет)</a:t>
            </a:r>
          </a:p>
          <a:p>
            <a:pPr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    По </a:t>
            </a: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хозяйственной деятельности СПоК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утвердить объемы реализации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сырья, товаров/работ/услуг между СПоК и его членами.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0"/>
            <a:ext cx="2592288" cy="18448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620689"/>
            <a:ext cx="56166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Учредительные документы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(устав, порядок проведения общих собраний, оформление и содержание протоколов должно быть в соответствии с  законом «О сельхозкооперации».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789040"/>
            <a:ext cx="8208912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Вопросы, отнесенные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исключительной компетенции общего собрания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20 п. 2 закона 193-фз.  Например, Устав, размеры взносов, приобретение и реализация основных средств и др. Председателям не превышать полномочия.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725145"/>
            <a:ext cx="820891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Сделки с конфликтом интересов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утверждаются общим собранием (заключение ревсоюза) ст.38 закона 193-фз.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373216"/>
            <a:ext cx="8208912" cy="1484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Документальное оформление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хозяйственных операций. </a:t>
            </a:r>
          </a:p>
          <a:p>
            <a:pPr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отражает реальный факт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хозяйственной деятельности. Первичные документы оформляются в соответствии с требованиями закона «О бухгалтерском учете» № 402-фз.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Расходами признаются обоснованные и документально подтвержденные затраты (НК РФ).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перерабатывающий СПоК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выпускает несколько видов продукции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применение технологических карт/калькуляций обязательно,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учет автоматизировать.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3762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 объектам основных средств НКО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амортизация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начисляется, а начисляется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износ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 учитывается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забалансовом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счете 010 «Износ основных средств» (п.17 ПБУ 6/01).</a:t>
            </a:r>
          </a:p>
          <a:p>
            <a:pPr>
              <a:buNone/>
              <a:defRPr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Но!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Ревизоры рекомендуют Кооперативам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начислять амортизацию по ОС.</a:t>
            </a:r>
          </a:p>
          <a:p>
            <a:pPr>
              <a:buNone/>
              <a:defRPr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Аргументы: </a:t>
            </a:r>
          </a:p>
          <a:p>
            <a:pPr>
              <a:buNone/>
              <a:defRPr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1. Нет прямого запрета в ПБУ 6 по начислению амортизации НКО; </a:t>
            </a:r>
          </a:p>
          <a:p>
            <a:pPr>
              <a:buNone/>
              <a:defRPr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2. ОС используются в основном в коммерческой деятельности. Начисляя амортизацию,  финансовый результат будет отражен верно, 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а отчетность достоверна.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717032"/>
            <a:ext cx="8136904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Неделимый фонд. </a:t>
            </a:r>
          </a:p>
          <a:p>
            <a:pPr marL="457200" indent="-457200" algn="just">
              <a:buNone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Не подлежит разделу на паи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прекращении членства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период существования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устанавливается исходя из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балансовой стоимости имущества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отнесенного к неделимому фонду. 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Принимается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решение общим собранием, прописывается размер в уставе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(перечень имущества прилагается)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Формируется в учете и отчетности путем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ежегодного направления нераспределенной прибыли  до полного формирования  размера  неделимого фонда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уставом.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234888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Ежегодное распределение нераспределенной прибыли.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прибыли на формирование резервного и неделимого фондов  до формирования их в полном объеме согласно устава и решений общего собрания.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того как неделимые фонды сформированы, возможно распределение прибыли на дивиденды и/или кооперативные выплаты.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Рекомендуем,  распределять прибыль на приращенные паи в зависимости от вида деятельности (прибыль от каждого вида деятельности) пропорционально  объему участия членов кооператива в этом виде деятельности кооператива.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9"/>
            <a:ext cx="8435280" cy="165618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just"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Выбор системы налогообложения (ОСНО, ЕСХН, УСН). </a:t>
            </a:r>
          </a:p>
          <a:p>
            <a:pPr marL="0" lvl="0" indent="0" algn="just"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Осознанно, анализ, риски  и расчеты.</a:t>
            </a:r>
          </a:p>
          <a:p>
            <a:pPr marL="0" lvl="0" indent="0" algn="just"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Рекомендуем,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первый год работать на УСНО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«доходы минус расходы» (15%). </a:t>
            </a:r>
          </a:p>
          <a:p>
            <a:pPr marL="0" lvl="0" indent="0" algn="just">
              <a:buNone/>
              <a:defRPr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Дифференцированные ставки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9-12%) по УСНО Кировской области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 2017г. отменены.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149080"/>
            <a:ext cx="8424936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ЕСХН (Единый сельхозналог). 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ЕСХН выигрывает по налоговой нагрузке и по отношению к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ОСНО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 к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УСН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lvl="0"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ЕСХН применяют сельскохозяйственные потребительские кооперативы (перерабатывающие, сбытовые (торговые), снабженческие, садоводческие, огороднические, животноводческие), признаваемые таковыми в соответствии с Федеральным законом от 8 декабря 1995 года N 193-ФЗ «О сельскохозяйственной кооперации»,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 которых доля доходов от реализации сельскохозяйственной продукции собственного производства членов данных кооперативов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включая продукцию первичной переработки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произведенную данными кооперативами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666936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из сельскохозяйственного сырья собственного производства членов этих кооперативов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 также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от выполненных работ (услуг) для членов данных кооперативов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составляет в общем доходе от реализации товаров (работ, услуг) не менее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70 процентов. 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Потребительские кооперативы на ЕСХН, это те,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которые производят, перерабатывают и реализуют сельскохозяйственную продукцию.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условие надо рассматривать комплексно, учесть все эти требования.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Просто переработчики и реализаторы сельхозпродукции не имеют право на ЕСХН.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Порядок отнесения продукции к продукции первичной переработки, произведенной из сельскохозяйственного сырья собственного производства, устанавливается Правительством РФ. Например,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первичная переработка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молоко питьевое пастеризованное, мясо крупного рогатого скота свежее, охлажденное, замороженное № 458 Постановление Правительства, ред.30.12. 2016г. ( с 2017 г.)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2017 года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перечню тех, кто имеет право применять ЕСХН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добавлены организации и ИП, которые оказывают услуги сельхозпроизводителям,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причем, услуги должны быть оказаны именно в области растениеводства и животноводства.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К этим услугам НК РФ относит: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 растениеводстве: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подготовка полей, посев, возделывание и выращивание сельскохозкультур, опрыскивание, обрезка фруктовых деревьев и винограда, пересаживание риса, рассаживание свеклы, уборка урожая, обработка семян до посева.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 животноводстве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обследование состояния стада, перегонка скота, выпас скота, выбраковка сельскохозяйственной птицы, содержание сельскохозяйственных животных и уход за ними.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799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1256</Words>
  <Application>Microsoft Office PowerPoint</Application>
  <PresentationFormat>Экран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Министерство сельского хозяйства и продовольствия Кировской области    Центр компетенций в сфере сельскохозяйственной кооперации и поддержки фермеров Кировской области, созданный в организационной структуре  Кировского областного государственного бюджетного учреждения «Центр сельскохозяйственного консультирования «Клевера Нечерноземья»  Методические рекомендации  по вопросам  ревизии организации, учета и ведения деятельности сельскохозяйственных потребительских кооперативов  </vt:lpstr>
      <vt:lpstr>Федеральный закон 193-фз «О сельскохозяйственной кооперации» определяет правовые и экономические основы создания и деятельности сельскохозяйственных кооперативов.</vt:lpstr>
      <vt:lpstr>Виды ревизий СПоК</vt:lpstr>
      <vt:lpstr>Цели ревизии, заключение.</vt:lpstr>
      <vt:lpstr>Программа  ревизии </vt:lpstr>
      <vt:lpstr>Важно. Обратить внимание!</vt:lpstr>
      <vt:lpstr>Если перерабатывающий СПоК выпускает несколько видов продукции, применение технологических карт/калькуляций обязательно, учет автоматизировать.</vt:lpstr>
      <vt:lpstr> Ежегодное распределение нераспределенной прибыли. Направление прибыли на формирование резервного и неделимого фондов  до формирования их в полном объеме согласно устава и решений общего собрания. После того как неделимые фонды сформированы, возможно распределение прибыли на дивиденды и/или кооперативные выплаты. Рекомендуем,  распределять прибыль на приращенные паи в зависимости от вида деятельности (прибыль от каждого вида деятельности) пропорционально  объему участия членов кооператива в этом виде деятельности кооператива. </vt:lpstr>
      <vt:lpstr> из сельскохозяйственного сырья собственного производства членов этих кооперативов, а также от выполненных работ (услуг) для членов данных кооперативов составляет в общем доходе от реализации товаров (работ, услуг) не менее 70 процентов.  Потребительские кооперативы на ЕСХН, это те, которые производят, перерабатывают и реализуют сельскохозяйственную продукцию.  Это условие надо рассматривать комплексно, учесть все эти требования.  Просто переработчики и реализаторы сельхозпродукции не имеют право на ЕСХН. Порядок отнесения продукции к продукции первичной переработки, произведенной из сельскохозяйственного сырья собственного производства, устанавливается Правительством РФ. Например, первичная переработка: молоко питьевое пастеризованное, мясо крупного рогатого скота свежее, охлажденное, замороженное № 458 Постановление Правительства, ред.30.12. 2016г. ( с 2017 г.)  С 2017 года к перечню тех, кто имеет право применять ЕСХН, добавлены организации и ИП, которые оказывают услуги сельхозпроизводителям, причем, услуги должны быть оказаны именно в области растениеводства и животноводства.  К этим услугам НК РФ относит: В растениеводстве: подготовка полей, посев, возделывание и выращивание сельскохозкультур, опрыскивание, обрезка фруктовых деревьев и винограда, пересаживание риса, рассаживание свеклы, уборка урожая, обработка семян до посева. В животноводстве: обследование состояния стада, перегонка скота, выпас скота, выбраковка сельскохозяйственной птицы, содержание сельскохозяйственных животных и уход за ними. </vt:lpstr>
      <vt:lpstr>    Уведомление о переходе на ЕСХН подается в ИФНС по форме № 26.1-1. Работающие СПоК могут подать уведомление не позднее 31 декабря текущего года, чтобы перейти на уплату сельхозналога с начала нового года.  При этом они должны указать в уведомлении данные о доле доходов от реализации сельскохозяйственной продукции (не менее 70% от общего дохода)   </vt:lpstr>
      <vt:lpstr>Доходы и расходы (коммерческие и некоммерческие)</vt:lpstr>
      <vt:lpstr>Слайд 12</vt:lpstr>
      <vt:lpstr>Слайд 13</vt:lpstr>
      <vt:lpstr>Контакты: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Владелец</cp:lastModifiedBy>
  <cp:revision>194</cp:revision>
  <dcterms:created xsi:type="dcterms:W3CDTF">2017-03-13T11:07:34Z</dcterms:created>
  <dcterms:modified xsi:type="dcterms:W3CDTF">2020-11-11T12:06:41Z</dcterms:modified>
</cp:coreProperties>
</file>