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324" r:id="rId3"/>
    <p:sldId id="295" r:id="rId4"/>
    <p:sldId id="296" r:id="rId5"/>
    <p:sldId id="345" r:id="rId6"/>
    <p:sldId id="325" r:id="rId7"/>
    <p:sldId id="346" r:id="rId8"/>
    <p:sldId id="347" r:id="rId9"/>
    <p:sldId id="348" r:id="rId10"/>
    <p:sldId id="349" r:id="rId11"/>
    <p:sldId id="350" r:id="rId12"/>
    <p:sldId id="351" r:id="rId13"/>
    <p:sldId id="352" r:id="rId14"/>
    <p:sldId id="303" r:id="rId15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51" autoAdjust="0"/>
    <p:restoredTop sz="97691" autoAdjust="0"/>
  </p:normalViewPr>
  <p:slideViewPr>
    <p:cSldViewPr snapToGrid="0">
      <p:cViewPr>
        <p:scale>
          <a:sx n="100" d="100"/>
          <a:sy n="100" d="100"/>
        </p:scale>
        <p:origin x="-744" y="-4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14.07.2021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32143958"/>
      </p:ext>
    </p:extLst>
  </p:cSld>
  <p:clrMapOvr>
    <a:masterClrMapping/>
  </p:clrMapOvr>
  <p:transition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14.07.2021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02448544"/>
      </p:ext>
    </p:extLst>
  </p:cSld>
  <p:clrMapOvr>
    <a:masterClrMapping/>
  </p:clrMapOvr>
  <p:transition>
    <p:wipe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14.07.2021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5440543"/>
      </p:ext>
    </p:extLst>
  </p:cSld>
  <p:clrMapOvr>
    <a:masterClrMapping/>
  </p:clrMapOvr>
  <p:transition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14.07.2021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36638950"/>
      </p:ext>
    </p:extLst>
  </p:cSld>
  <p:clrMapOvr>
    <a:masterClrMapping/>
  </p:clrMapOvr>
  <p:transition>
    <p:wipe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14.07.2021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10390892"/>
      </p:ext>
    </p:extLst>
  </p:cSld>
  <p:clrMapOvr>
    <a:masterClrMapping/>
  </p:clrMapOvr>
  <p:transition>
    <p:wipe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14.07.2021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92494767"/>
      </p:ext>
    </p:extLst>
  </p:cSld>
  <p:clrMapOvr>
    <a:masterClrMapping/>
  </p:clrMapOvr>
  <p:transition>
    <p:wipe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14.07.2021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04162238"/>
      </p:ext>
    </p:extLst>
  </p:cSld>
  <p:clrMapOvr>
    <a:masterClrMapping/>
  </p:clrMapOvr>
  <p:transition>
    <p:wipe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14.07.2021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69960608"/>
      </p:ext>
    </p:extLst>
  </p:cSld>
  <p:clrMapOvr>
    <a:masterClrMapping/>
  </p:clrMapOvr>
  <p:transition>
    <p:wipe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14.07.2021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12747947"/>
      </p:ext>
    </p:extLst>
  </p:cSld>
  <p:clrMapOvr>
    <a:masterClrMapping/>
  </p:clrMapOvr>
  <p:transition>
    <p:wipe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14.07.2021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10934762"/>
      </p:ext>
    </p:extLst>
  </p:cSld>
  <p:clrMapOvr>
    <a:masterClrMapping/>
  </p:clrMapOvr>
  <p:transition>
    <p:wipe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0088-D79A-4A32-8852-BA7C763C7520}" type="datetimeFigureOut">
              <a:rPr lang="ru-RU" smtClean="0"/>
              <a:pPr/>
              <a:t>14.07.2021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47179346"/>
      </p:ext>
    </p:extLst>
  </p:cSld>
  <p:clrMapOvr>
    <a:masterClrMapping/>
  </p:clrMapOvr>
  <p:transition>
    <p:wipe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30088-D79A-4A32-8852-BA7C763C7520}" type="datetimeFigureOut">
              <a:rPr lang="ru-RU" smtClean="0"/>
              <a:pPr/>
              <a:t>14.07.2021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8F182-D0C6-4840-91B6-44B07B1515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0093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kleverkirov@mail.ru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601030" y="2914198"/>
            <a:ext cx="30062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 </a:t>
            </a:r>
            <a:r>
              <a:rPr lang="ru-RU" sz="3000" b="1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endParaRPr lang="ru-RU" sz="30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62400" y="6383383"/>
            <a:ext cx="3432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Киров 2021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 descr="F:\брендбук\Предприним_лого_цвет_на_бел_лев.jpg"/>
          <p:cNvPicPr/>
          <p:nvPr/>
        </p:nvPicPr>
        <p:blipFill>
          <a:blip r:embed="rId2" cstate="print"/>
          <a:srcRect l="10318" t="26587" r="11581" b="15447"/>
          <a:stretch>
            <a:fillRect/>
          </a:stretch>
        </p:blipFill>
        <p:spPr bwMode="auto">
          <a:xfrm>
            <a:off x="8826500" y="228600"/>
            <a:ext cx="1333499" cy="116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10172700" y="0"/>
            <a:ext cx="20193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Национальный проект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Малое и среднее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предпринимательство и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поддержка индивидуальной 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предпринимательской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A6A6A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инициативы»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8915" name="Picture 3" descr="http://dsx-kirov.ru/images/header-ger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9388"/>
            <a:ext cx="1647825" cy="2019301"/>
          </a:xfrm>
          <a:prstGeom prst="rect">
            <a:avLst/>
          </a:prstGeom>
          <a:noFill/>
        </p:spPr>
      </p:pic>
      <p:pic>
        <p:nvPicPr>
          <p:cNvPr id="19" name="Picture 2" descr="https://www.lomolenobl.ru/wp-content/uploads/2020/01/dogovor-iStoc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6600" y="1333500"/>
            <a:ext cx="7556500" cy="5002213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0" y="2438400"/>
            <a:ext cx="12192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значения показателей </a:t>
            </a:r>
            <a:r>
              <a:rPr lang="ru-RU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реультатов</a:t>
            </a:r>
            <a:r>
              <a:rPr lang="ru-R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предоставления гранта «</a:t>
            </a:r>
            <a:r>
              <a:rPr lang="ru-RU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5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717800" y="0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компетенций в сфере сельскохозяйственной кооперации и поддержки фермеров Кировской области</a:t>
            </a:r>
          </a:p>
        </p:txBody>
      </p:sp>
    </p:spTree>
    <p:extLst>
      <p:ext uri="{BB962C8B-B14F-4D97-AF65-F5344CB8AC3E}">
        <p14:creationId xmlns="" xmlns:p14="http://schemas.microsoft.com/office/powerpoint/2010/main" val="1686678171"/>
      </p:ext>
    </p:extLst>
  </p:cSld>
  <p:clrMapOvr>
    <a:masterClrMapping/>
  </p:clrMapOvr>
  <p:transition advTm="4000">
    <p:wipe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85975" y="400050"/>
            <a:ext cx="748664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Объем производства продукции животноводства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598" y="936438"/>
            <a:ext cx="3568700" cy="20073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175" y="3105151"/>
            <a:ext cx="3629025" cy="3171824"/>
          </a:xfrm>
          <a:prstGeom prst="rect">
            <a:avLst/>
          </a:prstGeom>
        </p:spPr>
      </p:pic>
      <p:pic>
        <p:nvPicPr>
          <p:cNvPr id="4099" name="Picture 3" descr="D:\ОЛЬГА ПК\ОЛЬГА ПК\ЦЕНТР КОМПЕТЕНЦИИ МСП\2021\ПЕРВИЧКА ДЛЯ ПРЕЗЕНТАЦИИ\Учет движения животных стр. 1.jpg"/>
          <p:cNvPicPr>
            <a:picLocks noChangeAspect="1" noChangeArrowheads="1"/>
          </p:cNvPicPr>
          <p:nvPr/>
        </p:nvPicPr>
        <p:blipFill>
          <a:blip r:embed="rId4" cstate="print"/>
          <a:srcRect l="6630" t="10784" r="3547" b="28064"/>
          <a:stretch>
            <a:fillRect/>
          </a:stretch>
        </p:blipFill>
        <p:spPr bwMode="auto">
          <a:xfrm>
            <a:off x="3981450" y="1162051"/>
            <a:ext cx="7905749" cy="51054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ОЛЬГА ПК\ОЛЬГА ПК\ЦЕНТР КОМПЕТЕНЦИИ МСП\2021\ПЕРВИЧКА ДЛЯ ПРЕЗЕНТАЦИИ\Учет движения животных стр. 2.jpg"/>
          <p:cNvPicPr>
            <a:picLocks noChangeAspect="1" noChangeArrowheads="1"/>
          </p:cNvPicPr>
          <p:nvPr/>
        </p:nvPicPr>
        <p:blipFill>
          <a:blip r:embed="rId2" cstate="print"/>
          <a:srcRect t="9314" b="13358"/>
          <a:stretch>
            <a:fillRect/>
          </a:stretch>
        </p:blipFill>
        <p:spPr bwMode="auto">
          <a:xfrm>
            <a:off x="749300" y="266700"/>
            <a:ext cx="10691813" cy="60102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0575" y="428625"/>
            <a:ext cx="10858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Объем реализации  сельскохозяйственной продукции в (тыс. руб.)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ОЛЬГА ПК\ОЛЬГА ПК\ЦЕНТР КОМПЕТЕНЦИИ МСП\2021\ПЕРВИЧКА ДЛЯ ПРЕЗЕНТАЦИИ\Бланк ТТ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300" y="971551"/>
            <a:ext cx="10691813" cy="48387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stor.nn2.ru/forum/data/forum/images/2019-04/229250258-esclamativo.jpg"/>
          <p:cNvPicPr/>
          <p:nvPr/>
        </p:nvPicPr>
        <p:blipFill>
          <a:blip r:embed="rId2" cstate="print"/>
          <a:srcRect l="22115" t="7276" r="26945" b="6686"/>
          <a:stretch>
            <a:fillRect/>
          </a:stretch>
        </p:blipFill>
        <p:spPr bwMode="auto">
          <a:xfrm>
            <a:off x="828676" y="762001"/>
            <a:ext cx="742949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943100" y="1019175"/>
            <a:ext cx="949642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Сведения предоставляемые в Отчете о финансово-экономическом состоянии крестьянского (фермерского) хозяйства и данными ведомственной отчетности 1-К (Ф)Х должны совпадать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95500" y="2657475"/>
            <a:ext cx="9296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Ответственность за недостоверность представляемых в отчетности сведений несет </a:t>
            </a:r>
            <a:r>
              <a:rPr lang="ru-RU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грантополучатель</a:t>
            </a:r>
            <a:endParaRPr lang="ru-RU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8960" y="5618922"/>
            <a:ext cx="9001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 !!!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8297" y="177800"/>
            <a:ext cx="11741426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контакты: 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компетенций в сфере сельскохозяйственной кооперации и поддержки фермеров Кировской области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(структурное подразделение  КОГБУ «ЦСХК «Клевера Нечерноземья»):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 Киров, ул. Преображенская, 66, 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215.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тел. (8332) 64-02-56</a:t>
            </a:r>
          </a:p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kleverkirov</a:t>
            </a: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@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mail</a:t>
            </a: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.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ru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www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kleverkirov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ru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3604591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юрисконсульт, консультант: </a:t>
            </a:r>
          </a:p>
          <a:p>
            <a:pPr algn="ctr"/>
            <a:r>
              <a:rPr lang="ru-RU" sz="3000" b="1" i="1" dirty="0" err="1" smtClean="0">
                <a:latin typeface="Times New Roman" pitchFamily="18" charset="0"/>
                <a:cs typeface="Times New Roman" pitchFamily="18" charset="0"/>
              </a:rPr>
              <a:t>Ба̀тюсь</a:t>
            </a:r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 Алёна Дмитриевна тел. 64-99-98</a:t>
            </a:r>
            <a:endParaRPr lang="ru-RU" sz="3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бухгалтер, консультант: </a:t>
            </a:r>
          </a:p>
          <a:p>
            <a:pPr algn="ctr"/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Малафеева Ольга Геннадьевна, тел. 64-01-91 </a:t>
            </a:r>
          </a:p>
        </p:txBody>
      </p:sp>
    </p:spTree>
    <p:extLst>
      <p:ext uri="{BB962C8B-B14F-4D97-AF65-F5344CB8AC3E}">
        <p14:creationId xmlns="" xmlns:p14="http://schemas.microsoft.com/office/powerpoint/2010/main" val="3363896974"/>
      </p:ext>
    </p:extLst>
  </p:cSld>
  <p:clrMapOvr>
    <a:masterClrMapping/>
  </p:clrMapOvr>
  <p:transition>
    <p:wipe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861944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4274" name="Picture 2" descr="https://rbsmi.ru/upload/iblock/f61/f612043aa9d8ab73ec0321cd0847c86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124200" y="215900"/>
            <a:ext cx="63616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НОРМАТИВНО-ПРАВОВАЯ БАЗА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1427008"/>
            <a:ext cx="1219199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Постановление  Правительства Кировской области от </a:t>
            </a:r>
          </a:p>
          <a:p>
            <a:pPr algn="ctr"/>
            <a:r>
              <a:rPr lang="ru-RU" sz="2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30.04.2021 № 224-П «О предоставлении грантов «</a:t>
            </a:r>
            <a:r>
              <a:rPr lang="ru-RU" sz="25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Агростартап</a:t>
            </a:r>
            <a:r>
              <a:rPr lang="ru-RU" sz="2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 из областного бюджета на создание и (или) развитие хозяйств»</a:t>
            </a:r>
            <a:endParaRPr lang="ru-RU" sz="2500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2886701"/>
            <a:ext cx="1219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Распоряжение министерства сельского хозяйства и продовольствия Кировской области от 18.05.2021 № 49 «О представлении и рассмотрении документов для предоставления грантов «</a:t>
            </a:r>
            <a:r>
              <a:rPr lang="ru-RU" sz="2500" b="1" dirty="0" err="1" smtClean="0">
                <a:latin typeface="Times New Roman" pitchFamily="18" charset="0"/>
                <a:cs typeface="Times New Roman" pitchFamily="18" charset="0"/>
              </a:rPr>
              <a:t>Агростартап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» из областного бюджета на создание и (или) развитие хозяйств»</a:t>
            </a:r>
            <a:endParaRPr lang="ru-RU" sz="2500" dirty="0"/>
          </a:p>
        </p:txBody>
      </p:sp>
    </p:spTree>
  </p:cSld>
  <p:clrMapOvr>
    <a:masterClrMapping/>
  </p:clrMapOvr>
  <p:transition>
    <p:wipe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0"/>
            <a:ext cx="1149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Бизнес-планы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созданию и (или)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6" y="851513"/>
            <a:ext cx="5095874" cy="210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69224" y="2959100"/>
            <a:ext cx="56119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Мукомольное производство</a:t>
            </a:r>
            <a:endParaRPr lang="ru-RU" sz="15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0282" y="864718"/>
            <a:ext cx="3550024" cy="200739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68300" y="3022600"/>
            <a:ext cx="395371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Крупно-рогатый скот, лошади, птица, овцы</a:t>
            </a:r>
            <a:endParaRPr lang="ru-RU" sz="1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0700" y="3836781"/>
            <a:ext cx="3784600" cy="20698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8300" y="5943600"/>
            <a:ext cx="352087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500" b="1" i="1" dirty="0" smtClean="0">
                <a:latin typeface="Times New Roman" pitchFamily="18" charset="0"/>
                <a:cs typeface="Times New Roman" pitchFamily="18" charset="0"/>
              </a:rPr>
              <a:t>ыбоводство</a:t>
            </a:r>
            <a:endParaRPr lang="ru-RU" sz="15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15074" y="3735238"/>
            <a:ext cx="5076825" cy="21713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15075" y="5915025"/>
            <a:ext cx="51149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Плодово-ягодные культуры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34225517"/>
      </p:ext>
    </p:extLst>
  </p:cSld>
  <p:clrMapOvr>
    <a:masterClrMapping/>
  </p:clrMapOvr>
  <p:transition>
    <p:wipe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4850" y="0"/>
            <a:ext cx="1063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Отчетность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грантополучателя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Министерство: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8693" y="751800"/>
            <a:ext cx="103227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Отчет о финансово-экономическом состоянии крестьянского (фермерского) хозяйства , получившего </a:t>
            </a:r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грантовую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поддержку в рамках регионального проекта «Создание системы поддержки фермеров и развитие сельской кооперации» по форме (в том числе в электронном формате), утвержденной правовым актом Министерства в срок до 10 числа месяца, следующего за отчетным кварталом.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2596759"/>
            <a:ext cx="10182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Отчет о достижении значений результатов предоставления гранта не позднее 10 января года, следующего за отчетным, ежегодно в течение 5 лет.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3451" y="3533774"/>
            <a:ext cx="10496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осуществляет контроль за выполнением целевых показателей. </a:t>
            </a:r>
          </a:p>
          <a:p>
            <a:pPr algn="just"/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https://cstor.nn2.ru/forum/data/forum/images/2019-04/229250258-esclamativo.jpg"/>
          <p:cNvPicPr/>
          <p:nvPr/>
        </p:nvPicPr>
        <p:blipFill>
          <a:blip r:embed="rId2" cstate="print"/>
          <a:srcRect l="22115" t="7276" r="26945" b="6686"/>
          <a:stretch>
            <a:fillRect/>
          </a:stretch>
        </p:blipFill>
        <p:spPr bwMode="auto">
          <a:xfrm>
            <a:off x="828676" y="5011947"/>
            <a:ext cx="742949" cy="168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 rot="10800000" flipV="1">
            <a:off x="2215662" y="5449954"/>
            <a:ext cx="8027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невыполнении целевых показателей предусмотрены штрафные санкции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352026"/>
      </p:ext>
    </p:extLst>
  </p:cSld>
  <p:clrMapOvr>
    <a:masterClrMapping/>
  </p:clrMapOvr>
  <p:transition>
    <p:wipe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ВКС 14.07.2021\Результаты предоставления гранта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52776" y="-2400301"/>
            <a:ext cx="5953124" cy="115919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48964015"/>
      </p:ext>
    </p:extLst>
  </p:cSld>
  <p:clrMapOvr>
    <a:masterClrMapping/>
  </p:clrMapOvr>
  <p:transition>
    <p:wipe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" y="107576"/>
            <a:ext cx="119253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Количество новых постоянных работников,  зарегистрированных в Пенсионном фонде РФ</a:t>
            </a:r>
            <a:endParaRPr lang="ru-RU" sz="2200" b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5836" y="699248"/>
            <a:ext cx="115913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Копии трудовых договоров, приказов о приеме на работу и трудовых книжек (копия титульного листа трудовой книжки и страницы с записью о приеме на работу ) в отношении каждого из работников, принимаемых в целях исполнения  обязательств по созданию постоянных рабочих мест дополнительно к уже имеющимся. Однократно, не позднее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одного месяца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даты принятия на работу.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850" y="1971675"/>
            <a:ext cx="11534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2. Копия формы «Сведения о застрахованных лицах» (форма СЗВ-М) предоставляется один раз в год  до 1 февраля года, следующего за отчетным в течение 5 лет, начиная с года, следующего за годом предоставления гранта.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:\ВКС 14.07.2021\202008071156312038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2981325"/>
            <a:ext cx="4667250" cy="34798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ВКС 14.07.2021\Forma-SZV-M-692x1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2933700"/>
            <a:ext cx="5715000" cy="35274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5350" y="409575"/>
            <a:ext cx="1072515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Объем производства сельскохозяйственной продукции в натуральных единицах</a:t>
            </a:r>
            <a:endParaRPr lang="ru-RU" sz="2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ОЛЬГА ПК\ОЛЬГА ПК\ЦЕНТР КОМПЕТЕНЦИИ МСП\2021\ПЕРВИЧКА ДЛЯ ПРЕЗЕНТАЦИИ\Учет в растениеводство стр. 1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7975" y="1495424"/>
            <a:ext cx="8458200" cy="47625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048000" y="990601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Объем производства продукции растениеводства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450" y="1543050"/>
            <a:ext cx="2705100" cy="28902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60546642"/>
      </p:ext>
    </p:extLst>
  </p:cSld>
  <p:clrMapOvr>
    <a:masterClrMapping/>
  </p:clrMapOvr>
  <p:transition>
    <p:wipe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ОЛЬГА ПК\ОЛЬГА ПК\ЦЕНТР КОМПЕТЕНЦИИ МСП\2021\ПЕРВИЧКА ДЛЯ ПРЕЗЕНТАЦИИ\Учет в растениеводство стр. 2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" y="304800"/>
            <a:ext cx="11277600" cy="630555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ОЛЬГА ПК\ОЛЬГА ПК\ЦЕНТР КОМПЕТЕНЦИИ МСП\2021\ПЕРВИЧКА ДЛЯ ПРЕЗЕНТАЦИИ\Учет в растениеводство стр. 3020.jpg"/>
          <p:cNvPicPr>
            <a:picLocks noChangeAspect="1" noChangeArrowheads="1"/>
          </p:cNvPicPr>
          <p:nvPr/>
        </p:nvPicPr>
        <p:blipFill>
          <a:blip r:embed="rId2" cstate="print"/>
          <a:srcRect l="16289" t="9109" r="12265" b="6615"/>
          <a:stretch>
            <a:fillRect/>
          </a:stretch>
        </p:blipFill>
        <p:spPr bwMode="auto">
          <a:xfrm rot="5400000">
            <a:off x="3214685" y="-1652587"/>
            <a:ext cx="5553077" cy="1047750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6187</TotalTime>
  <Words>482</Words>
  <Application>Microsoft Office PowerPoint</Application>
  <PresentationFormat>Произвольный</PresentationFormat>
  <Paragraphs>45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Владелец</cp:lastModifiedBy>
  <cp:revision>383</cp:revision>
  <cp:lastPrinted>2019-10-15T19:35:04Z</cp:lastPrinted>
  <dcterms:created xsi:type="dcterms:W3CDTF">2019-09-09T19:18:26Z</dcterms:created>
  <dcterms:modified xsi:type="dcterms:W3CDTF">2021-07-14T04:36:16Z</dcterms:modified>
</cp:coreProperties>
</file>