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4"/>
  </p:notesMasterIdLst>
  <p:sldIdLst>
    <p:sldId id="2848" r:id="rId5"/>
    <p:sldId id="2905" r:id="rId6"/>
    <p:sldId id="2904" r:id="rId7"/>
    <p:sldId id="2906" r:id="rId8"/>
    <p:sldId id="2907" r:id="rId9"/>
    <p:sldId id="2915" r:id="rId10"/>
    <p:sldId id="2909" r:id="rId11"/>
    <p:sldId id="2910" r:id="rId12"/>
    <p:sldId id="2911" r:id="rId13"/>
    <p:sldId id="2916" r:id="rId14"/>
    <p:sldId id="2912" r:id="rId15"/>
    <p:sldId id="2913" r:id="rId16"/>
    <p:sldId id="2917" r:id="rId17"/>
    <p:sldId id="2918" r:id="rId18"/>
    <p:sldId id="2919" r:id="rId19"/>
    <p:sldId id="2920" r:id="rId20"/>
    <p:sldId id="2923" r:id="rId21"/>
    <p:sldId id="2924" r:id="rId22"/>
    <p:sldId id="2925" r:id="rId23"/>
  </p:sldIdLst>
  <p:sldSz cx="9144000" cy="6858000" type="screen4x3"/>
  <p:notesSz cx="6797675" cy="9928225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 N" initials="SN" lastIdx="1" clrIdx="0">
    <p:extLst/>
  </p:cmAuthor>
  <p:cmAuthor id="2" name="Пользователь Microsoft Office" initials="ПMO" lastIdx="1" clrIdx="1">
    <p:extLst/>
  </p:cmAuthor>
  <p:cmAuthor id="3" name="Мусина Мария Маратовна" initials="МММ" lastIdx="1" clrIdx="2">
    <p:extLst/>
  </p:cmAuthor>
  <p:cmAuthor id="4" name="Елисеева Наталья Вячеславовна" initials="ЕНВ" lastIdx="2" clrIdx="3">
    <p:extLst>
      <p:ext uri="{19B8F6BF-5375-455C-9EA6-DF929625EA0E}">
        <p15:presenceInfo xmlns:p15="http://schemas.microsoft.com/office/powerpoint/2012/main" userId="S-1-5-21-1549485234-2098840190-2090145031-1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F65"/>
    <a:srgbClr val="6AA642"/>
    <a:srgbClr val="2B6030"/>
    <a:srgbClr val="A6CE39"/>
    <a:srgbClr val="238441"/>
    <a:srgbClr val="6AA744"/>
    <a:srgbClr val="D9E01F"/>
    <a:srgbClr val="BED62F"/>
    <a:srgbClr val="6BA7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4" autoAdjust="0"/>
    <p:restoredTop sz="93800" autoAdjust="0"/>
  </p:normalViewPr>
  <p:slideViewPr>
    <p:cSldViewPr snapToGrid="0">
      <p:cViewPr varScale="1">
        <p:scale>
          <a:sx n="90" d="100"/>
          <a:sy n="90" d="100"/>
        </p:scale>
        <p:origin x="13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47B3C-1080-4B1C-911F-349AA81B722B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89D812C-924C-4E90-85FE-5443CC4B506D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A630B1C-6064-4285-AE76-1CDB1FF3FC9C}" type="parTrans" cxnId="{F8F2D6AB-43A9-47CD-B4B1-90EAE6329B1B}">
      <dgm:prSet/>
      <dgm:spPr/>
      <dgm:t>
        <a:bodyPr/>
        <a:lstStyle/>
        <a:p>
          <a:endParaRPr lang="ru-RU"/>
        </a:p>
      </dgm:t>
    </dgm:pt>
    <dgm:pt modelId="{2B1FCF21-9AF2-4E2E-856E-AEEA795E9678}" type="sibTrans" cxnId="{F8F2D6AB-43A9-47CD-B4B1-90EAE6329B1B}">
      <dgm:prSet/>
      <dgm:spPr/>
      <dgm:t>
        <a:bodyPr/>
        <a:lstStyle/>
        <a:p>
          <a:endParaRPr lang="ru-RU"/>
        </a:p>
      </dgm:t>
    </dgm:pt>
    <dgm:pt modelId="{D34A19A6-3E07-498C-9289-7A15D4B22C0D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Страхованию подлежит вся площадь земельных участков, на которых выращивается данная с/х культура.</a:t>
          </a:r>
          <a:endParaRPr lang="ru-RU" dirty="0"/>
        </a:p>
      </dgm:t>
    </dgm:pt>
    <dgm:pt modelId="{F39849FD-B3BF-4944-A91E-B35BE067E5DB}" type="parTrans" cxnId="{A88028F7-0028-45E9-848A-6240A6A83DB5}">
      <dgm:prSet/>
      <dgm:spPr/>
      <dgm:t>
        <a:bodyPr/>
        <a:lstStyle/>
        <a:p>
          <a:endParaRPr lang="ru-RU"/>
        </a:p>
      </dgm:t>
    </dgm:pt>
    <dgm:pt modelId="{3FAAC9FF-564F-4EB1-BD53-01AFF98B4179}" type="sibTrans" cxnId="{A88028F7-0028-45E9-848A-6240A6A83DB5}">
      <dgm:prSet/>
      <dgm:spPr/>
      <dgm:t>
        <a:bodyPr/>
        <a:lstStyle/>
        <a:p>
          <a:endParaRPr lang="ru-RU"/>
        </a:p>
      </dgm:t>
    </dgm:pt>
    <dgm:pt modelId="{24967479-8456-4D6D-9C1A-5F41FB9465F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CC4E558-DAB9-4D11-A1D4-7F78066618E4}" type="parTrans" cxnId="{9C6918DE-2079-49B8-A4B8-6C298AEE2047}">
      <dgm:prSet/>
      <dgm:spPr/>
      <dgm:t>
        <a:bodyPr/>
        <a:lstStyle/>
        <a:p>
          <a:endParaRPr lang="ru-RU"/>
        </a:p>
      </dgm:t>
    </dgm:pt>
    <dgm:pt modelId="{B346608B-B41C-41D8-8EBB-CA7DB278AD3B}" type="sibTrans" cxnId="{9C6918DE-2079-49B8-A4B8-6C298AEE2047}">
      <dgm:prSet/>
      <dgm:spPr/>
      <dgm:t>
        <a:bodyPr/>
        <a:lstStyle/>
        <a:p>
          <a:endParaRPr lang="ru-RU"/>
        </a:p>
      </dgm:t>
    </dgm:pt>
    <dgm:pt modelId="{074B06AE-5B24-40D9-A75D-9405214F4F5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749BBB3-E682-4829-AA42-A71190C0E0ED}" type="parTrans" cxnId="{AC81FD5B-0D72-4E89-AC42-CAAC6B597FFE}">
      <dgm:prSet/>
      <dgm:spPr/>
      <dgm:t>
        <a:bodyPr/>
        <a:lstStyle/>
        <a:p>
          <a:endParaRPr lang="ru-RU"/>
        </a:p>
      </dgm:t>
    </dgm:pt>
    <dgm:pt modelId="{AB3A3591-CBDF-4C96-90AA-7C34AF00E09B}" type="sibTrans" cxnId="{AC81FD5B-0D72-4E89-AC42-CAAC6B597FFE}">
      <dgm:prSet/>
      <dgm:spPr/>
      <dgm:t>
        <a:bodyPr/>
        <a:lstStyle/>
        <a:p>
          <a:endParaRPr lang="ru-RU"/>
        </a:p>
      </dgm:t>
    </dgm:pt>
    <dgm:pt modelId="{A46C1864-14CD-4AD3-A3A1-713545B6206D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Договор страхования вступает в силу </a:t>
          </a:r>
          <a:r>
            <a:rPr lang="ru-RU" b="1" u="sng" dirty="0" smtClean="0"/>
            <a:t>после оплаты 50%</a:t>
          </a:r>
          <a:r>
            <a:rPr lang="ru-RU" u="sng" dirty="0" smtClean="0"/>
            <a:t> </a:t>
          </a:r>
          <a:r>
            <a:rPr lang="ru-RU" dirty="0" smtClean="0"/>
            <a:t>начисленной страховой премии.</a:t>
          </a:r>
          <a:endParaRPr lang="ru-RU" dirty="0"/>
        </a:p>
      </dgm:t>
    </dgm:pt>
    <dgm:pt modelId="{E159890B-34A8-46C9-819E-2F1FFD5FDAA2}" type="parTrans" cxnId="{1F61BD5B-67F9-4DF3-AA8D-2F43AA993019}">
      <dgm:prSet/>
      <dgm:spPr/>
      <dgm:t>
        <a:bodyPr/>
        <a:lstStyle/>
        <a:p>
          <a:endParaRPr lang="ru-RU"/>
        </a:p>
      </dgm:t>
    </dgm:pt>
    <dgm:pt modelId="{6E784DEA-F19A-4A8A-8166-142030F6B7F6}" type="sibTrans" cxnId="{1F61BD5B-67F9-4DF3-AA8D-2F43AA993019}">
      <dgm:prSet/>
      <dgm:spPr/>
      <dgm:t>
        <a:bodyPr/>
        <a:lstStyle/>
        <a:p>
          <a:endParaRPr lang="ru-RU"/>
        </a:p>
      </dgm:t>
    </dgm:pt>
    <dgm:pt modelId="{07306309-96FC-42B4-9AB4-8C32EE90CFB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3CB91A1-8DB7-4F7A-AACE-EBC80C73A31D}" type="parTrans" cxnId="{5BB63C85-9E65-4947-B9B7-B7DE8DD4A8CB}">
      <dgm:prSet/>
      <dgm:spPr/>
      <dgm:t>
        <a:bodyPr/>
        <a:lstStyle/>
        <a:p>
          <a:endParaRPr lang="ru-RU"/>
        </a:p>
      </dgm:t>
    </dgm:pt>
    <dgm:pt modelId="{31AA3E01-92CE-4873-807C-93017F3E9DC3}" type="sibTrans" cxnId="{5BB63C85-9E65-4947-B9B7-B7DE8DD4A8CB}">
      <dgm:prSet/>
      <dgm:spPr/>
      <dgm:t>
        <a:bodyPr/>
        <a:lstStyle/>
        <a:p>
          <a:endParaRPr lang="ru-RU"/>
        </a:p>
      </dgm:t>
    </dgm:pt>
    <dgm:pt modelId="{80262647-F5DC-48C4-BD1C-CDECAC4AE6A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6FBFE4D-EF56-4616-A548-D74F36285F3C}" type="parTrans" cxnId="{93A345A6-B1DC-4E3C-8496-F7A6DCDF8DEB}">
      <dgm:prSet/>
      <dgm:spPr/>
      <dgm:t>
        <a:bodyPr/>
        <a:lstStyle/>
        <a:p>
          <a:endParaRPr lang="ru-RU"/>
        </a:p>
      </dgm:t>
    </dgm:pt>
    <dgm:pt modelId="{C7543849-AAC2-43C3-B3E0-3FB5DA0855F7}" type="sibTrans" cxnId="{93A345A6-B1DC-4E3C-8496-F7A6DCDF8DEB}">
      <dgm:prSet/>
      <dgm:spPr/>
      <dgm:t>
        <a:bodyPr/>
        <a:lstStyle/>
        <a:p>
          <a:endParaRPr lang="ru-RU"/>
        </a:p>
      </dgm:t>
    </dgm:pt>
    <dgm:pt modelId="{9E0802DF-757B-4D6F-AEA5-5335B2A0F004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Безусловная франшиза </a:t>
          </a:r>
          <a:r>
            <a:rPr lang="ru-RU" b="1" u="sng" dirty="0" smtClean="0"/>
            <a:t>не превышает 50%.</a:t>
          </a:r>
          <a:endParaRPr lang="ru-RU" b="1" u="sng" dirty="0"/>
        </a:p>
      </dgm:t>
    </dgm:pt>
    <dgm:pt modelId="{1AA14ADF-EC7B-4790-8DCD-61B5A44A2D8E}" type="parTrans" cxnId="{A5A7852A-E1A6-4EA4-98F9-936FEC8055B1}">
      <dgm:prSet/>
      <dgm:spPr/>
      <dgm:t>
        <a:bodyPr/>
        <a:lstStyle/>
        <a:p>
          <a:endParaRPr lang="ru-RU"/>
        </a:p>
      </dgm:t>
    </dgm:pt>
    <dgm:pt modelId="{104E31AB-82AB-4121-95E8-8E43BDD67E0F}" type="sibTrans" cxnId="{A5A7852A-E1A6-4EA4-98F9-936FEC8055B1}">
      <dgm:prSet/>
      <dgm:spPr/>
      <dgm:t>
        <a:bodyPr/>
        <a:lstStyle/>
        <a:p>
          <a:endParaRPr lang="ru-RU"/>
        </a:p>
      </dgm:t>
    </dgm:pt>
    <dgm:pt modelId="{64388561-50F9-4086-A270-82F727B5941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24F87F17-0A4E-4906-BB35-66E27992F344}" type="parTrans" cxnId="{8874B232-DEC7-4DAE-840A-A358161DA9BD}">
      <dgm:prSet/>
      <dgm:spPr/>
      <dgm:t>
        <a:bodyPr/>
        <a:lstStyle/>
        <a:p>
          <a:endParaRPr lang="ru-RU"/>
        </a:p>
      </dgm:t>
    </dgm:pt>
    <dgm:pt modelId="{F120060E-6E7C-40E9-AC1E-75325729C454}" type="sibTrans" cxnId="{8874B232-DEC7-4DAE-840A-A358161DA9BD}">
      <dgm:prSet/>
      <dgm:spPr/>
      <dgm:t>
        <a:bodyPr/>
        <a:lstStyle/>
        <a:p>
          <a:endParaRPr lang="ru-RU"/>
        </a:p>
      </dgm:t>
    </dgm:pt>
    <dgm:pt modelId="{7AD3A6E6-0A10-48AE-B0E1-49281805181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Договор страхования заключен не позднее чем </a:t>
          </a:r>
          <a:r>
            <a:rPr lang="ru-RU" u="none" dirty="0" smtClean="0"/>
            <a:t>в течение 15 календарных дней</a:t>
          </a:r>
          <a:r>
            <a:rPr lang="ru-RU" u="sng" dirty="0" smtClean="0"/>
            <a:t> </a:t>
          </a:r>
          <a:r>
            <a:rPr lang="ru-RU" dirty="0" smtClean="0"/>
            <a:t>после окончания сева.</a:t>
          </a:r>
          <a:endParaRPr lang="ru-RU" dirty="0"/>
        </a:p>
      </dgm:t>
    </dgm:pt>
    <dgm:pt modelId="{1649E14B-690B-4C61-A061-9245D539AB8A}" type="parTrans" cxnId="{4D3B7CE9-0707-4806-86D9-231CA60534A8}">
      <dgm:prSet/>
      <dgm:spPr/>
      <dgm:t>
        <a:bodyPr/>
        <a:lstStyle/>
        <a:p>
          <a:endParaRPr lang="ru-RU"/>
        </a:p>
      </dgm:t>
    </dgm:pt>
    <dgm:pt modelId="{6E86176D-3938-4F07-BA1F-CFEBEFB59E8D}" type="sibTrans" cxnId="{4D3B7CE9-0707-4806-86D9-231CA60534A8}">
      <dgm:prSet/>
      <dgm:spPr/>
      <dgm:t>
        <a:bodyPr/>
        <a:lstStyle/>
        <a:p>
          <a:endParaRPr lang="ru-RU"/>
        </a:p>
      </dgm:t>
    </dgm:pt>
    <dgm:pt modelId="{F677F595-19D5-4EDE-BB3C-20D54574B7C3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Страховая сумма в договоре страхования установлена </a:t>
          </a:r>
          <a:r>
            <a:rPr lang="ru-RU" b="1" u="sng" dirty="0" smtClean="0"/>
            <a:t>в размере не менее чем 70%</a:t>
          </a:r>
          <a:r>
            <a:rPr lang="ru-RU" b="1" dirty="0" smtClean="0"/>
            <a:t> </a:t>
          </a:r>
          <a:r>
            <a:rPr lang="ru-RU" dirty="0" smtClean="0"/>
            <a:t>от страховой стоимости.</a:t>
          </a:r>
          <a:endParaRPr lang="ru-RU" dirty="0"/>
        </a:p>
      </dgm:t>
    </dgm:pt>
    <dgm:pt modelId="{5C29D80E-752F-408F-8E8E-C8C9304328A2}" type="parTrans" cxnId="{DF499BC2-BFF3-405E-B115-2ACAE41A9364}">
      <dgm:prSet/>
      <dgm:spPr/>
      <dgm:t>
        <a:bodyPr/>
        <a:lstStyle/>
        <a:p>
          <a:endParaRPr lang="ru-RU"/>
        </a:p>
      </dgm:t>
    </dgm:pt>
    <dgm:pt modelId="{3FD408EA-56CE-408E-9C20-1E628D260300}" type="sibTrans" cxnId="{DF499BC2-BFF3-405E-B115-2ACAE41A9364}">
      <dgm:prSet/>
      <dgm:spPr/>
      <dgm:t>
        <a:bodyPr/>
        <a:lstStyle/>
        <a:p>
          <a:endParaRPr lang="ru-RU"/>
        </a:p>
      </dgm:t>
    </dgm:pt>
    <dgm:pt modelId="{67E2F028-6CA7-4E13-B383-29C5BBB7D573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Возможность страхования </a:t>
          </a:r>
          <a:r>
            <a:rPr lang="ru-RU" b="1" u="sng" dirty="0" smtClean="0"/>
            <a:t>отдельных рисков</a:t>
          </a:r>
          <a:r>
            <a:rPr lang="ru-RU" dirty="0" smtClean="0"/>
            <a:t>.</a:t>
          </a:r>
          <a:endParaRPr lang="ru-RU" dirty="0"/>
        </a:p>
      </dgm:t>
    </dgm:pt>
    <dgm:pt modelId="{9CB34CC2-D262-480F-B2F0-98D439049369}" type="parTrans" cxnId="{788F0922-6C13-44B3-B077-41F57C5BDA6A}">
      <dgm:prSet/>
      <dgm:spPr/>
      <dgm:t>
        <a:bodyPr/>
        <a:lstStyle/>
        <a:p>
          <a:endParaRPr lang="ru-RU"/>
        </a:p>
      </dgm:t>
    </dgm:pt>
    <dgm:pt modelId="{EE1A2174-D93F-487D-AB0B-890ECBE01E48}" type="sibTrans" cxnId="{788F0922-6C13-44B3-B077-41F57C5BDA6A}">
      <dgm:prSet/>
      <dgm:spPr/>
      <dgm:t>
        <a:bodyPr/>
        <a:lstStyle/>
        <a:p>
          <a:endParaRPr lang="ru-RU"/>
        </a:p>
      </dgm:t>
    </dgm:pt>
    <dgm:pt modelId="{3806ECA6-760F-413B-BAA5-29C226444B8D}" type="pres">
      <dgm:prSet presAssocID="{29147B3C-1080-4B1C-911F-349AA81B72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C6767-C2AD-425D-8580-15C2ED4236D5}" type="pres">
      <dgm:prSet presAssocID="{489D812C-924C-4E90-85FE-5443CC4B506D}" presName="composite" presStyleCnt="0"/>
      <dgm:spPr/>
    </dgm:pt>
    <dgm:pt modelId="{24717FCA-A4FB-400C-8E0C-926CE7A1FDFA}" type="pres">
      <dgm:prSet presAssocID="{489D812C-924C-4E90-85FE-5443CC4B506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90D86-1F66-4C1A-8E81-B0B278C8809E}" type="pres">
      <dgm:prSet presAssocID="{489D812C-924C-4E90-85FE-5443CC4B506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267B-6828-4C80-A744-5054F2F4F146}" type="pres">
      <dgm:prSet presAssocID="{2B1FCF21-9AF2-4E2E-856E-AEEA795E9678}" presName="sp" presStyleCnt="0"/>
      <dgm:spPr/>
    </dgm:pt>
    <dgm:pt modelId="{B7EA4CE9-A0AF-4223-9649-C4A2E5A078AF}" type="pres">
      <dgm:prSet presAssocID="{24967479-8456-4D6D-9C1A-5F41FB9465F7}" presName="composite" presStyleCnt="0"/>
      <dgm:spPr/>
    </dgm:pt>
    <dgm:pt modelId="{2AB4B686-AF35-4451-9D5F-6C2CBB147878}" type="pres">
      <dgm:prSet presAssocID="{24967479-8456-4D6D-9C1A-5F41FB9465F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7B942-207C-4649-86BD-95EF88B85345}" type="pres">
      <dgm:prSet presAssocID="{24967479-8456-4D6D-9C1A-5F41FB9465F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FA93-AC34-42BB-A537-0838BF1FB2CC}" type="pres">
      <dgm:prSet presAssocID="{B346608B-B41C-41D8-8EBB-CA7DB278AD3B}" presName="sp" presStyleCnt="0"/>
      <dgm:spPr/>
    </dgm:pt>
    <dgm:pt modelId="{50487C2C-F4FE-48F7-ACA9-B7EF058BD195}" type="pres">
      <dgm:prSet presAssocID="{074B06AE-5B24-40D9-A75D-9405214F4F50}" presName="composite" presStyleCnt="0"/>
      <dgm:spPr/>
    </dgm:pt>
    <dgm:pt modelId="{DE77CB62-CDC4-4C6F-B60D-7A90CEA69BF0}" type="pres">
      <dgm:prSet presAssocID="{074B06AE-5B24-40D9-A75D-9405214F4F5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1FC1F-F0ED-4FAF-BFAA-0AF4D729AC9F}" type="pres">
      <dgm:prSet presAssocID="{074B06AE-5B24-40D9-A75D-9405214F4F5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DD2CF-62B4-4F9D-A433-70147E1E9A96}" type="pres">
      <dgm:prSet presAssocID="{AB3A3591-CBDF-4C96-90AA-7C34AF00E09B}" presName="sp" presStyleCnt="0"/>
      <dgm:spPr/>
    </dgm:pt>
    <dgm:pt modelId="{4893CA71-23BE-4E40-819A-9C40B7CDD98F}" type="pres">
      <dgm:prSet presAssocID="{07306309-96FC-42B4-9AB4-8C32EE90CFBF}" presName="composite" presStyleCnt="0"/>
      <dgm:spPr/>
    </dgm:pt>
    <dgm:pt modelId="{195199E1-D869-4C2E-A59C-DBACCBCE5388}" type="pres">
      <dgm:prSet presAssocID="{07306309-96FC-42B4-9AB4-8C32EE90CFB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6A083-7A99-4D73-B6F0-1CBD251361AC}" type="pres">
      <dgm:prSet presAssocID="{07306309-96FC-42B4-9AB4-8C32EE90CFB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1148-9309-48A8-A2C4-BC94E2A53988}" type="pres">
      <dgm:prSet presAssocID="{31AA3E01-92CE-4873-807C-93017F3E9DC3}" presName="sp" presStyleCnt="0"/>
      <dgm:spPr/>
    </dgm:pt>
    <dgm:pt modelId="{AF0A11FD-E096-4C6C-BF08-F5826B9EB6F7}" type="pres">
      <dgm:prSet presAssocID="{80262647-F5DC-48C4-BD1C-CDECAC4AE6A8}" presName="composite" presStyleCnt="0"/>
      <dgm:spPr/>
    </dgm:pt>
    <dgm:pt modelId="{EFE7D732-1171-4287-B7CD-22FCED2C4FCA}" type="pres">
      <dgm:prSet presAssocID="{80262647-F5DC-48C4-BD1C-CDECAC4AE6A8}" presName="parentText" presStyleLbl="alignNode1" presStyleIdx="4" presStyleCnt="6" custLinFactNeighborX="-4284" custLinFactNeighborY="-3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7C1BF-8798-42EB-9B7B-D4813CEBCF96}" type="pres">
      <dgm:prSet presAssocID="{80262647-F5DC-48C4-BD1C-CDECAC4AE6A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0291E-8AD0-4C50-B262-90684F5D3DC1}" type="pres">
      <dgm:prSet presAssocID="{C7543849-AAC2-43C3-B3E0-3FB5DA0855F7}" presName="sp" presStyleCnt="0"/>
      <dgm:spPr/>
    </dgm:pt>
    <dgm:pt modelId="{C3123E75-DE81-45A0-B030-57D412246435}" type="pres">
      <dgm:prSet presAssocID="{64388561-50F9-4086-A270-82F727B5941E}" presName="composite" presStyleCnt="0"/>
      <dgm:spPr/>
    </dgm:pt>
    <dgm:pt modelId="{0F8D106C-34AC-4715-B855-D06F122BE198}" type="pres">
      <dgm:prSet presAssocID="{64388561-50F9-4086-A270-82F727B5941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4E01-D317-49EC-A4AE-E72368614B05}" type="pres">
      <dgm:prSet presAssocID="{64388561-50F9-4086-A270-82F727B5941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F0922-6C13-44B3-B077-41F57C5BDA6A}" srcId="{64388561-50F9-4086-A270-82F727B5941E}" destId="{67E2F028-6CA7-4E13-B383-29C5BBB7D573}" srcOrd="0" destOrd="0" parTransId="{9CB34CC2-D262-480F-B2F0-98D439049369}" sibTransId="{EE1A2174-D93F-487D-AB0B-890ECBE01E48}"/>
    <dgm:cxn modelId="{9ECD04CE-228F-48ED-8534-E5825314B9AE}" type="presOf" srcId="{80262647-F5DC-48C4-BD1C-CDECAC4AE6A8}" destId="{EFE7D732-1171-4287-B7CD-22FCED2C4FCA}" srcOrd="0" destOrd="0" presId="urn:microsoft.com/office/officeart/2005/8/layout/chevron2"/>
    <dgm:cxn modelId="{93A345A6-B1DC-4E3C-8496-F7A6DCDF8DEB}" srcId="{29147B3C-1080-4B1C-911F-349AA81B722B}" destId="{80262647-F5DC-48C4-BD1C-CDECAC4AE6A8}" srcOrd="4" destOrd="0" parTransId="{D6FBFE4D-EF56-4616-A548-D74F36285F3C}" sibTransId="{C7543849-AAC2-43C3-B3E0-3FB5DA0855F7}"/>
    <dgm:cxn modelId="{1F61BD5B-67F9-4DF3-AA8D-2F43AA993019}" srcId="{074B06AE-5B24-40D9-A75D-9405214F4F50}" destId="{A46C1864-14CD-4AD3-A3A1-713545B6206D}" srcOrd="0" destOrd="0" parTransId="{E159890B-34A8-46C9-819E-2F1FFD5FDAA2}" sibTransId="{6E784DEA-F19A-4A8A-8166-142030F6B7F6}"/>
    <dgm:cxn modelId="{5BB63C85-9E65-4947-B9B7-B7DE8DD4A8CB}" srcId="{29147B3C-1080-4B1C-911F-349AA81B722B}" destId="{07306309-96FC-42B4-9AB4-8C32EE90CFBF}" srcOrd="3" destOrd="0" parTransId="{F3CB91A1-8DB7-4F7A-AACE-EBC80C73A31D}" sibTransId="{31AA3E01-92CE-4873-807C-93017F3E9DC3}"/>
    <dgm:cxn modelId="{B6D68E6D-B156-443D-89B8-0CA597766104}" type="presOf" srcId="{7AD3A6E6-0A10-48AE-B0E1-49281805181E}" destId="{9887B942-207C-4649-86BD-95EF88B85345}" srcOrd="0" destOrd="0" presId="urn:microsoft.com/office/officeart/2005/8/layout/chevron2"/>
    <dgm:cxn modelId="{6D292F03-C87A-492A-972F-4A6EF1F42A10}" type="presOf" srcId="{D34A19A6-3E07-498C-9289-7A15D4B22C0D}" destId="{71390D86-1F66-4C1A-8E81-B0B278C8809E}" srcOrd="0" destOrd="0" presId="urn:microsoft.com/office/officeart/2005/8/layout/chevron2"/>
    <dgm:cxn modelId="{3325E870-FDBD-405C-A901-56736E3543A6}" type="presOf" srcId="{9E0802DF-757B-4D6F-AEA5-5335B2A0F004}" destId="{73B7C1BF-8798-42EB-9B7B-D4813CEBCF96}" srcOrd="0" destOrd="0" presId="urn:microsoft.com/office/officeart/2005/8/layout/chevron2"/>
    <dgm:cxn modelId="{2B11DB83-09E6-44E6-A9FA-92A9032F5A61}" type="presOf" srcId="{A46C1864-14CD-4AD3-A3A1-713545B6206D}" destId="{9191FC1F-F0ED-4FAF-BFAA-0AF4D729AC9F}" srcOrd="0" destOrd="0" presId="urn:microsoft.com/office/officeart/2005/8/layout/chevron2"/>
    <dgm:cxn modelId="{A88028F7-0028-45E9-848A-6240A6A83DB5}" srcId="{489D812C-924C-4E90-85FE-5443CC4B506D}" destId="{D34A19A6-3E07-498C-9289-7A15D4B22C0D}" srcOrd="0" destOrd="0" parTransId="{F39849FD-B3BF-4944-A91E-B35BE067E5DB}" sibTransId="{3FAAC9FF-564F-4EB1-BD53-01AFF98B4179}"/>
    <dgm:cxn modelId="{AC81FD5B-0D72-4E89-AC42-CAAC6B597FFE}" srcId="{29147B3C-1080-4B1C-911F-349AA81B722B}" destId="{074B06AE-5B24-40D9-A75D-9405214F4F50}" srcOrd="2" destOrd="0" parTransId="{1749BBB3-E682-4829-AA42-A71190C0E0ED}" sibTransId="{AB3A3591-CBDF-4C96-90AA-7C34AF00E09B}"/>
    <dgm:cxn modelId="{AA779DF9-9F13-45E4-814D-8D434000A31A}" type="presOf" srcId="{F677F595-19D5-4EDE-BB3C-20D54574B7C3}" destId="{FA96A083-7A99-4D73-B6F0-1CBD251361AC}" srcOrd="0" destOrd="0" presId="urn:microsoft.com/office/officeart/2005/8/layout/chevron2"/>
    <dgm:cxn modelId="{8874B232-DEC7-4DAE-840A-A358161DA9BD}" srcId="{29147B3C-1080-4B1C-911F-349AA81B722B}" destId="{64388561-50F9-4086-A270-82F727B5941E}" srcOrd="5" destOrd="0" parTransId="{24F87F17-0A4E-4906-BB35-66E27992F344}" sibTransId="{F120060E-6E7C-40E9-AC1E-75325729C454}"/>
    <dgm:cxn modelId="{9C6918DE-2079-49B8-A4B8-6C298AEE2047}" srcId="{29147B3C-1080-4B1C-911F-349AA81B722B}" destId="{24967479-8456-4D6D-9C1A-5F41FB9465F7}" srcOrd="1" destOrd="0" parTransId="{BCC4E558-DAB9-4D11-A1D4-7F78066618E4}" sibTransId="{B346608B-B41C-41D8-8EBB-CA7DB278AD3B}"/>
    <dgm:cxn modelId="{CC2CE023-9F55-40B5-8A40-53F267C3FBE4}" type="presOf" srcId="{07306309-96FC-42B4-9AB4-8C32EE90CFBF}" destId="{195199E1-D869-4C2E-A59C-DBACCBCE5388}" srcOrd="0" destOrd="0" presId="urn:microsoft.com/office/officeart/2005/8/layout/chevron2"/>
    <dgm:cxn modelId="{E22D595D-0156-4469-9423-F9960C252D14}" type="presOf" srcId="{24967479-8456-4D6D-9C1A-5F41FB9465F7}" destId="{2AB4B686-AF35-4451-9D5F-6C2CBB147878}" srcOrd="0" destOrd="0" presId="urn:microsoft.com/office/officeart/2005/8/layout/chevron2"/>
    <dgm:cxn modelId="{143E5C04-CB4D-445B-8C35-8E7D66217A61}" type="presOf" srcId="{64388561-50F9-4086-A270-82F727B5941E}" destId="{0F8D106C-34AC-4715-B855-D06F122BE198}" srcOrd="0" destOrd="0" presId="urn:microsoft.com/office/officeart/2005/8/layout/chevron2"/>
    <dgm:cxn modelId="{4D3B7CE9-0707-4806-86D9-231CA60534A8}" srcId="{24967479-8456-4D6D-9C1A-5F41FB9465F7}" destId="{7AD3A6E6-0A10-48AE-B0E1-49281805181E}" srcOrd="0" destOrd="0" parTransId="{1649E14B-690B-4C61-A061-9245D539AB8A}" sibTransId="{6E86176D-3938-4F07-BA1F-CFEBEFB59E8D}"/>
    <dgm:cxn modelId="{F8F2D6AB-43A9-47CD-B4B1-90EAE6329B1B}" srcId="{29147B3C-1080-4B1C-911F-349AA81B722B}" destId="{489D812C-924C-4E90-85FE-5443CC4B506D}" srcOrd="0" destOrd="0" parTransId="{CA630B1C-6064-4285-AE76-1CDB1FF3FC9C}" sibTransId="{2B1FCF21-9AF2-4E2E-856E-AEEA795E9678}"/>
    <dgm:cxn modelId="{1489AF7B-A88F-4CDD-8811-B34CBAC30FC2}" type="presOf" srcId="{67E2F028-6CA7-4E13-B383-29C5BBB7D573}" destId="{5A954E01-D317-49EC-A4AE-E72368614B05}" srcOrd="0" destOrd="0" presId="urn:microsoft.com/office/officeart/2005/8/layout/chevron2"/>
    <dgm:cxn modelId="{DF499BC2-BFF3-405E-B115-2ACAE41A9364}" srcId="{07306309-96FC-42B4-9AB4-8C32EE90CFBF}" destId="{F677F595-19D5-4EDE-BB3C-20D54574B7C3}" srcOrd="0" destOrd="0" parTransId="{5C29D80E-752F-408F-8E8E-C8C9304328A2}" sibTransId="{3FD408EA-56CE-408E-9C20-1E628D260300}"/>
    <dgm:cxn modelId="{E7DFD5C8-F770-43E5-BE20-4819CE8B8025}" type="presOf" srcId="{074B06AE-5B24-40D9-A75D-9405214F4F50}" destId="{DE77CB62-CDC4-4C6F-B60D-7A90CEA69BF0}" srcOrd="0" destOrd="0" presId="urn:microsoft.com/office/officeart/2005/8/layout/chevron2"/>
    <dgm:cxn modelId="{29512268-B321-4F3B-B942-C74D6501AF37}" type="presOf" srcId="{489D812C-924C-4E90-85FE-5443CC4B506D}" destId="{24717FCA-A4FB-400C-8E0C-926CE7A1FDFA}" srcOrd="0" destOrd="0" presId="urn:microsoft.com/office/officeart/2005/8/layout/chevron2"/>
    <dgm:cxn modelId="{8AB81DCE-8DFD-4E6C-817F-EB3E3C21D2C7}" type="presOf" srcId="{29147B3C-1080-4B1C-911F-349AA81B722B}" destId="{3806ECA6-760F-413B-BAA5-29C226444B8D}" srcOrd="0" destOrd="0" presId="urn:microsoft.com/office/officeart/2005/8/layout/chevron2"/>
    <dgm:cxn modelId="{A5A7852A-E1A6-4EA4-98F9-936FEC8055B1}" srcId="{80262647-F5DC-48C4-BD1C-CDECAC4AE6A8}" destId="{9E0802DF-757B-4D6F-AEA5-5335B2A0F004}" srcOrd="0" destOrd="0" parTransId="{1AA14ADF-EC7B-4790-8DCD-61B5A44A2D8E}" sibTransId="{104E31AB-82AB-4121-95E8-8E43BDD67E0F}"/>
    <dgm:cxn modelId="{917BB883-6514-44DC-86A6-2210CC7C8EE9}" type="presParOf" srcId="{3806ECA6-760F-413B-BAA5-29C226444B8D}" destId="{D7EC6767-C2AD-425D-8580-15C2ED4236D5}" srcOrd="0" destOrd="0" presId="urn:microsoft.com/office/officeart/2005/8/layout/chevron2"/>
    <dgm:cxn modelId="{B47613C3-B5FE-4C26-8946-D1FAC949FA37}" type="presParOf" srcId="{D7EC6767-C2AD-425D-8580-15C2ED4236D5}" destId="{24717FCA-A4FB-400C-8E0C-926CE7A1FDFA}" srcOrd="0" destOrd="0" presId="urn:microsoft.com/office/officeart/2005/8/layout/chevron2"/>
    <dgm:cxn modelId="{7DCD70C2-4ED2-45D4-9175-245C38208415}" type="presParOf" srcId="{D7EC6767-C2AD-425D-8580-15C2ED4236D5}" destId="{71390D86-1F66-4C1A-8E81-B0B278C8809E}" srcOrd="1" destOrd="0" presId="urn:microsoft.com/office/officeart/2005/8/layout/chevron2"/>
    <dgm:cxn modelId="{9E590677-9CA8-44A8-A162-19A0D3CCAC9E}" type="presParOf" srcId="{3806ECA6-760F-413B-BAA5-29C226444B8D}" destId="{2BB8267B-6828-4C80-A744-5054F2F4F146}" srcOrd="1" destOrd="0" presId="urn:microsoft.com/office/officeart/2005/8/layout/chevron2"/>
    <dgm:cxn modelId="{2E84F97A-67C8-49CE-BFB8-66F0E9714E02}" type="presParOf" srcId="{3806ECA6-760F-413B-BAA5-29C226444B8D}" destId="{B7EA4CE9-A0AF-4223-9649-C4A2E5A078AF}" srcOrd="2" destOrd="0" presId="urn:microsoft.com/office/officeart/2005/8/layout/chevron2"/>
    <dgm:cxn modelId="{9DF630AA-A504-48DD-B45B-602F86289AEC}" type="presParOf" srcId="{B7EA4CE9-A0AF-4223-9649-C4A2E5A078AF}" destId="{2AB4B686-AF35-4451-9D5F-6C2CBB147878}" srcOrd="0" destOrd="0" presId="urn:microsoft.com/office/officeart/2005/8/layout/chevron2"/>
    <dgm:cxn modelId="{964E835B-F7EF-4052-A3A3-59A50A129441}" type="presParOf" srcId="{B7EA4CE9-A0AF-4223-9649-C4A2E5A078AF}" destId="{9887B942-207C-4649-86BD-95EF88B85345}" srcOrd="1" destOrd="0" presId="urn:microsoft.com/office/officeart/2005/8/layout/chevron2"/>
    <dgm:cxn modelId="{EBB25988-117F-461F-A6A9-F4BBA99DE416}" type="presParOf" srcId="{3806ECA6-760F-413B-BAA5-29C226444B8D}" destId="{84DAFA93-AC34-42BB-A537-0838BF1FB2CC}" srcOrd="3" destOrd="0" presId="urn:microsoft.com/office/officeart/2005/8/layout/chevron2"/>
    <dgm:cxn modelId="{B8218F13-01AC-477C-89FC-EF9D26741B1E}" type="presParOf" srcId="{3806ECA6-760F-413B-BAA5-29C226444B8D}" destId="{50487C2C-F4FE-48F7-ACA9-B7EF058BD195}" srcOrd="4" destOrd="0" presId="urn:microsoft.com/office/officeart/2005/8/layout/chevron2"/>
    <dgm:cxn modelId="{0B04F08E-907C-41CC-A5B0-F5BB32981A5C}" type="presParOf" srcId="{50487C2C-F4FE-48F7-ACA9-B7EF058BD195}" destId="{DE77CB62-CDC4-4C6F-B60D-7A90CEA69BF0}" srcOrd="0" destOrd="0" presId="urn:microsoft.com/office/officeart/2005/8/layout/chevron2"/>
    <dgm:cxn modelId="{FD32159B-DCB4-4DFF-AC11-1BCC26B82C54}" type="presParOf" srcId="{50487C2C-F4FE-48F7-ACA9-B7EF058BD195}" destId="{9191FC1F-F0ED-4FAF-BFAA-0AF4D729AC9F}" srcOrd="1" destOrd="0" presId="urn:microsoft.com/office/officeart/2005/8/layout/chevron2"/>
    <dgm:cxn modelId="{71C900A6-2EE0-4559-AEBD-EA96154270EE}" type="presParOf" srcId="{3806ECA6-760F-413B-BAA5-29C226444B8D}" destId="{17BDD2CF-62B4-4F9D-A433-70147E1E9A96}" srcOrd="5" destOrd="0" presId="urn:microsoft.com/office/officeart/2005/8/layout/chevron2"/>
    <dgm:cxn modelId="{120B40D6-1788-4BFB-8A00-D9EB832016CE}" type="presParOf" srcId="{3806ECA6-760F-413B-BAA5-29C226444B8D}" destId="{4893CA71-23BE-4E40-819A-9C40B7CDD98F}" srcOrd="6" destOrd="0" presId="urn:microsoft.com/office/officeart/2005/8/layout/chevron2"/>
    <dgm:cxn modelId="{BF34AF1D-94F8-43FD-82D6-B5A212FB4C1D}" type="presParOf" srcId="{4893CA71-23BE-4E40-819A-9C40B7CDD98F}" destId="{195199E1-D869-4C2E-A59C-DBACCBCE5388}" srcOrd="0" destOrd="0" presId="urn:microsoft.com/office/officeart/2005/8/layout/chevron2"/>
    <dgm:cxn modelId="{7FF06BEC-BDD9-4DFA-B90A-F03832AB93B5}" type="presParOf" srcId="{4893CA71-23BE-4E40-819A-9C40B7CDD98F}" destId="{FA96A083-7A99-4D73-B6F0-1CBD251361AC}" srcOrd="1" destOrd="0" presId="urn:microsoft.com/office/officeart/2005/8/layout/chevron2"/>
    <dgm:cxn modelId="{6D441C11-AD9B-4201-9C11-8D99DF05A99D}" type="presParOf" srcId="{3806ECA6-760F-413B-BAA5-29C226444B8D}" destId="{AB221148-9309-48A8-A2C4-BC94E2A53988}" srcOrd="7" destOrd="0" presId="urn:microsoft.com/office/officeart/2005/8/layout/chevron2"/>
    <dgm:cxn modelId="{F6245F3D-7700-48D8-A36B-55418105697F}" type="presParOf" srcId="{3806ECA6-760F-413B-BAA5-29C226444B8D}" destId="{AF0A11FD-E096-4C6C-BF08-F5826B9EB6F7}" srcOrd="8" destOrd="0" presId="urn:microsoft.com/office/officeart/2005/8/layout/chevron2"/>
    <dgm:cxn modelId="{FC63504F-E05C-4438-A85F-B59BA9DE6929}" type="presParOf" srcId="{AF0A11FD-E096-4C6C-BF08-F5826B9EB6F7}" destId="{EFE7D732-1171-4287-B7CD-22FCED2C4FCA}" srcOrd="0" destOrd="0" presId="urn:microsoft.com/office/officeart/2005/8/layout/chevron2"/>
    <dgm:cxn modelId="{E513A07F-D2C4-4152-8B85-0FD420921224}" type="presParOf" srcId="{AF0A11FD-E096-4C6C-BF08-F5826B9EB6F7}" destId="{73B7C1BF-8798-42EB-9B7B-D4813CEBCF96}" srcOrd="1" destOrd="0" presId="urn:microsoft.com/office/officeart/2005/8/layout/chevron2"/>
    <dgm:cxn modelId="{20537C72-83FE-461D-9B5E-360E50F9E6E7}" type="presParOf" srcId="{3806ECA6-760F-413B-BAA5-29C226444B8D}" destId="{7460291E-8AD0-4C50-B262-90684F5D3DC1}" srcOrd="9" destOrd="0" presId="urn:microsoft.com/office/officeart/2005/8/layout/chevron2"/>
    <dgm:cxn modelId="{8CE0A25E-E732-4580-8DC6-485C14A650CB}" type="presParOf" srcId="{3806ECA6-760F-413B-BAA5-29C226444B8D}" destId="{C3123E75-DE81-45A0-B030-57D412246435}" srcOrd="10" destOrd="0" presId="urn:microsoft.com/office/officeart/2005/8/layout/chevron2"/>
    <dgm:cxn modelId="{C9425D48-2233-4F5A-889E-B20872470B42}" type="presParOf" srcId="{C3123E75-DE81-45A0-B030-57D412246435}" destId="{0F8D106C-34AC-4715-B855-D06F122BE198}" srcOrd="0" destOrd="0" presId="urn:microsoft.com/office/officeart/2005/8/layout/chevron2"/>
    <dgm:cxn modelId="{10FD8F64-B420-4265-8509-3825B9166238}" type="presParOf" srcId="{C3123E75-DE81-45A0-B030-57D412246435}" destId="{5A954E01-D317-49EC-A4AE-E72368614B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47B3C-1080-4B1C-911F-349AA81B722B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89D812C-924C-4E90-85FE-5443CC4B506D}">
      <dgm:prSet phldrT="[Текст]"/>
      <dgm:spPr>
        <a:xfrm rot="5400000">
          <a:off x="-22563" y="193144"/>
          <a:ext cx="1110521" cy="777364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A630B1C-6064-4285-AE76-1CDB1FF3FC9C}" type="parTrans" cxnId="{F8F2D6AB-43A9-47CD-B4B1-90EAE6329B1B}">
      <dgm:prSet/>
      <dgm:spPr/>
      <dgm:t>
        <a:bodyPr/>
        <a:lstStyle/>
        <a:p>
          <a:endParaRPr lang="ru-RU"/>
        </a:p>
      </dgm:t>
    </dgm:pt>
    <dgm:pt modelId="{2B1FCF21-9AF2-4E2E-856E-AEEA795E9678}" type="sibTrans" cxnId="{F8F2D6AB-43A9-47CD-B4B1-90EAE6329B1B}">
      <dgm:prSet/>
      <dgm:spPr/>
      <dgm:t>
        <a:bodyPr/>
        <a:lstStyle/>
        <a:p>
          <a:endParaRPr lang="ru-RU"/>
        </a:p>
      </dgm:t>
    </dgm:pt>
    <dgm:pt modelId="{D34A19A6-3E07-498C-9289-7A15D4B22C0D}">
      <dgm:prSet phldrT="[Текст]"/>
      <dgm:spPr>
        <a:xfrm rot="5400000">
          <a:off x="4175900" y="-3396989"/>
          <a:ext cx="721838" cy="751891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Страхованию подлежит </a:t>
          </a:r>
          <a:r>
            <a:rPr lang="ru-RU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всё имеющееся поголовье 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сельскохозяйственных животных.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9849FD-B3BF-4944-A91E-B35BE067E5DB}" type="parTrans" cxnId="{A88028F7-0028-45E9-848A-6240A6A83DB5}">
      <dgm:prSet/>
      <dgm:spPr/>
      <dgm:t>
        <a:bodyPr/>
        <a:lstStyle/>
        <a:p>
          <a:endParaRPr lang="ru-RU"/>
        </a:p>
      </dgm:t>
    </dgm:pt>
    <dgm:pt modelId="{3FAAC9FF-564F-4EB1-BD53-01AFF98B4179}" type="sibTrans" cxnId="{A88028F7-0028-45E9-848A-6240A6A83DB5}">
      <dgm:prSet/>
      <dgm:spPr/>
      <dgm:t>
        <a:bodyPr/>
        <a:lstStyle/>
        <a:p>
          <a:endParaRPr lang="ru-RU"/>
        </a:p>
      </dgm:t>
    </dgm:pt>
    <dgm:pt modelId="{24967479-8456-4D6D-9C1A-5F41FB9465F7}">
      <dgm:prSet phldrT="[Текст]"/>
      <dgm:spPr>
        <a:xfrm rot="5400000">
          <a:off x="-166578" y="1161727"/>
          <a:ext cx="1110521" cy="777364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CC4E558-DAB9-4D11-A1D4-7F78066618E4}" type="parTrans" cxnId="{9C6918DE-2079-49B8-A4B8-6C298AEE2047}">
      <dgm:prSet/>
      <dgm:spPr/>
      <dgm:t>
        <a:bodyPr/>
        <a:lstStyle/>
        <a:p>
          <a:endParaRPr lang="ru-RU"/>
        </a:p>
      </dgm:t>
    </dgm:pt>
    <dgm:pt modelId="{B346608B-B41C-41D8-8EBB-CA7DB278AD3B}" type="sibTrans" cxnId="{9C6918DE-2079-49B8-A4B8-6C298AEE2047}">
      <dgm:prSet/>
      <dgm:spPr/>
      <dgm:t>
        <a:bodyPr/>
        <a:lstStyle/>
        <a:p>
          <a:endParaRPr lang="ru-RU"/>
        </a:p>
      </dgm:t>
    </dgm:pt>
    <dgm:pt modelId="{074B06AE-5B24-40D9-A75D-9405214F4F50}">
      <dgm:prSet phldrT="[Текст]"/>
      <dgm:spPr>
        <a:xfrm rot="5400000">
          <a:off x="-166578" y="2155330"/>
          <a:ext cx="1110521" cy="777364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49BBB3-E682-4829-AA42-A71190C0E0ED}" type="parTrans" cxnId="{AC81FD5B-0D72-4E89-AC42-CAAC6B597FFE}">
      <dgm:prSet/>
      <dgm:spPr/>
      <dgm:t>
        <a:bodyPr/>
        <a:lstStyle/>
        <a:p>
          <a:endParaRPr lang="ru-RU"/>
        </a:p>
      </dgm:t>
    </dgm:pt>
    <dgm:pt modelId="{AB3A3591-CBDF-4C96-90AA-7C34AF00E09B}" type="sibTrans" cxnId="{AC81FD5B-0D72-4E89-AC42-CAAC6B597FFE}">
      <dgm:prSet/>
      <dgm:spPr/>
      <dgm:t>
        <a:bodyPr/>
        <a:lstStyle/>
        <a:p>
          <a:endParaRPr lang="ru-RU"/>
        </a:p>
      </dgm:t>
    </dgm:pt>
    <dgm:pt modelId="{A46C1864-14CD-4AD3-A3A1-713545B6206D}">
      <dgm:prSet phldrT="[Текст]"/>
      <dgm:spPr>
        <a:xfrm rot="5400000">
          <a:off x="4175900" y="-1409783"/>
          <a:ext cx="721838" cy="751891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Договор страхования вступает в силу </a:t>
          </a:r>
          <a:r>
            <a:rPr lang="ru-RU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после оплаты 50% 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начисленной страховой премии.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159890B-34A8-46C9-819E-2F1FFD5FDAA2}" type="parTrans" cxnId="{1F61BD5B-67F9-4DF3-AA8D-2F43AA993019}">
      <dgm:prSet/>
      <dgm:spPr/>
      <dgm:t>
        <a:bodyPr/>
        <a:lstStyle/>
        <a:p>
          <a:endParaRPr lang="ru-RU"/>
        </a:p>
      </dgm:t>
    </dgm:pt>
    <dgm:pt modelId="{6E784DEA-F19A-4A8A-8166-142030F6B7F6}" type="sibTrans" cxnId="{1F61BD5B-67F9-4DF3-AA8D-2F43AA993019}">
      <dgm:prSet/>
      <dgm:spPr/>
      <dgm:t>
        <a:bodyPr/>
        <a:lstStyle/>
        <a:p>
          <a:endParaRPr lang="ru-RU"/>
        </a:p>
      </dgm:t>
    </dgm:pt>
    <dgm:pt modelId="{07306309-96FC-42B4-9AB4-8C32EE90CFBF}">
      <dgm:prSet phldrT="[Текст]"/>
      <dgm:spPr>
        <a:xfrm rot="5400000">
          <a:off x="-166578" y="3148932"/>
          <a:ext cx="1110521" cy="777364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3CB91A1-8DB7-4F7A-AACE-EBC80C73A31D}" type="parTrans" cxnId="{5BB63C85-9E65-4947-B9B7-B7DE8DD4A8CB}">
      <dgm:prSet/>
      <dgm:spPr/>
      <dgm:t>
        <a:bodyPr/>
        <a:lstStyle/>
        <a:p>
          <a:endParaRPr lang="ru-RU"/>
        </a:p>
      </dgm:t>
    </dgm:pt>
    <dgm:pt modelId="{31AA3E01-92CE-4873-807C-93017F3E9DC3}" type="sibTrans" cxnId="{5BB63C85-9E65-4947-B9B7-B7DE8DD4A8CB}">
      <dgm:prSet/>
      <dgm:spPr/>
      <dgm:t>
        <a:bodyPr/>
        <a:lstStyle/>
        <a:p>
          <a:endParaRPr lang="ru-RU"/>
        </a:p>
      </dgm:t>
    </dgm:pt>
    <dgm:pt modelId="{7AD3A6E6-0A10-48AE-B0E1-49281805181E}">
      <dgm:prSet/>
      <dgm:spPr>
        <a:xfrm rot="5400000">
          <a:off x="4175900" y="-2384322"/>
          <a:ext cx="721838" cy="751891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Срок страхования </a:t>
          </a:r>
          <a:r>
            <a:rPr lang="ru-RU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год.</a:t>
          </a:r>
          <a:endParaRPr lang="ru-RU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649E14B-690B-4C61-A061-9245D539AB8A}" type="parTrans" cxnId="{4D3B7CE9-0707-4806-86D9-231CA60534A8}">
      <dgm:prSet/>
      <dgm:spPr/>
      <dgm:t>
        <a:bodyPr/>
        <a:lstStyle/>
        <a:p>
          <a:endParaRPr lang="ru-RU"/>
        </a:p>
      </dgm:t>
    </dgm:pt>
    <dgm:pt modelId="{6E86176D-3938-4F07-BA1F-CFEBEFB59E8D}" type="sibTrans" cxnId="{4D3B7CE9-0707-4806-86D9-231CA60534A8}">
      <dgm:prSet/>
      <dgm:spPr/>
      <dgm:t>
        <a:bodyPr/>
        <a:lstStyle/>
        <a:p>
          <a:endParaRPr lang="ru-RU"/>
        </a:p>
      </dgm:t>
    </dgm:pt>
    <dgm:pt modelId="{F677F595-19D5-4EDE-BB3C-20D54574B7C3}">
      <dgm:prSet/>
      <dgm:spPr>
        <a:xfrm rot="5400000">
          <a:off x="4175900" y="-416181"/>
          <a:ext cx="721838" cy="751891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Страховая сумма в договоре страхования установлена в размере не менее чем </a:t>
          </a:r>
          <a:r>
            <a:rPr lang="ru-RU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70% от страховой стоимости.</a:t>
          </a:r>
          <a:endParaRPr lang="ru-RU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C29D80E-752F-408F-8E8E-C8C9304328A2}" type="parTrans" cxnId="{DF499BC2-BFF3-405E-B115-2ACAE41A9364}">
      <dgm:prSet/>
      <dgm:spPr/>
      <dgm:t>
        <a:bodyPr/>
        <a:lstStyle/>
        <a:p>
          <a:endParaRPr lang="ru-RU"/>
        </a:p>
      </dgm:t>
    </dgm:pt>
    <dgm:pt modelId="{3FD408EA-56CE-408E-9C20-1E628D260300}" type="sibTrans" cxnId="{DF499BC2-BFF3-405E-B115-2ACAE41A9364}">
      <dgm:prSet/>
      <dgm:spPr/>
      <dgm:t>
        <a:bodyPr/>
        <a:lstStyle/>
        <a:p>
          <a:endParaRPr lang="ru-RU"/>
        </a:p>
      </dgm:t>
    </dgm:pt>
    <dgm:pt modelId="{80262647-F5DC-48C4-BD1C-CDECAC4AE6A8}">
      <dgm:prSet phldrT="[Текст]"/>
      <dgm:spPr>
        <a:xfrm rot="5400000">
          <a:off x="-166578" y="4140347"/>
          <a:ext cx="1110521" cy="777364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7543849-AAC2-43C3-B3E0-3FB5DA0855F7}" type="sibTrans" cxnId="{93A345A6-B1DC-4E3C-8496-F7A6DCDF8DEB}">
      <dgm:prSet/>
      <dgm:spPr/>
      <dgm:t>
        <a:bodyPr/>
        <a:lstStyle/>
        <a:p>
          <a:endParaRPr lang="ru-RU"/>
        </a:p>
      </dgm:t>
    </dgm:pt>
    <dgm:pt modelId="{D6FBFE4D-EF56-4616-A548-D74F36285F3C}" type="parTrans" cxnId="{93A345A6-B1DC-4E3C-8496-F7A6DCDF8DEB}">
      <dgm:prSet/>
      <dgm:spPr/>
      <dgm:t>
        <a:bodyPr/>
        <a:lstStyle/>
        <a:p>
          <a:endParaRPr lang="ru-RU"/>
        </a:p>
      </dgm:t>
    </dgm:pt>
    <dgm:pt modelId="{343533C1-C2D4-4CF9-9D78-AEBE90EBACA3}">
      <dgm:prSet custT="1"/>
      <dgm:spPr>
        <a:xfrm rot="5400000">
          <a:off x="4175900" y="577421"/>
          <a:ext cx="721838" cy="751891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Франшиза не превышает </a:t>
          </a:r>
          <a:r>
            <a:rPr lang="ru-RU" sz="20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30% от страховой суммы </a:t>
          </a:r>
          <a:r>
            <a:rPr lang="ru-RU" sz="1500" b="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часть убытков, которая не подлежит возмещению Страховщиком при наступлении страхового случая) </a:t>
          </a:r>
          <a:endParaRPr lang="ru-RU" sz="15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C3750B2-1437-4FAA-9699-2BB0CBA38904}" type="sibTrans" cxnId="{84D35F9B-C08C-4324-82CC-417BEFEFB3BB}">
      <dgm:prSet/>
      <dgm:spPr/>
      <dgm:t>
        <a:bodyPr/>
        <a:lstStyle/>
        <a:p>
          <a:endParaRPr lang="ru-RU"/>
        </a:p>
      </dgm:t>
    </dgm:pt>
    <dgm:pt modelId="{3046569C-43D6-45EB-87F0-A08F79CA3DB4}" type="parTrans" cxnId="{84D35F9B-C08C-4324-82CC-417BEFEFB3BB}">
      <dgm:prSet/>
      <dgm:spPr/>
      <dgm:t>
        <a:bodyPr/>
        <a:lstStyle/>
        <a:p>
          <a:endParaRPr lang="ru-RU"/>
        </a:p>
      </dgm:t>
    </dgm:pt>
    <dgm:pt modelId="{3806ECA6-760F-413B-BAA5-29C226444B8D}" type="pres">
      <dgm:prSet presAssocID="{29147B3C-1080-4B1C-911F-349AA81B72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C6767-C2AD-425D-8580-15C2ED4236D5}" type="pres">
      <dgm:prSet presAssocID="{489D812C-924C-4E90-85FE-5443CC4B506D}" presName="composite" presStyleCnt="0"/>
      <dgm:spPr/>
      <dgm:t>
        <a:bodyPr/>
        <a:lstStyle/>
        <a:p>
          <a:endParaRPr lang="ru-RU"/>
        </a:p>
      </dgm:t>
    </dgm:pt>
    <dgm:pt modelId="{24717FCA-A4FB-400C-8E0C-926CE7A1FDFA}" type="pres">
      <dgm:prSet presAssocID="{489D812C-924C-4E90-85FE-5443CC4B506D}" presName="parentText" presStyleLbl="alignNode1" presStyleIdx="0" presStyleCnt="5" custLinFactNeighborX="-4095" custLinFactNeighborY="14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90D86-1F66-4C1A-8E81-B0B278C8809E}" type="pres">
      <dgm:prSet presAssocID="{489D812C-924C-4E90-85FE-5443CC4B506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267B-6828-4C80-A744-5054F2F4F146}" type="pres">
      <dgm:prSet presAssocID="{2B1FCF21-9AF2-4E2E-856E-AEEA795E9678}" presName="sp" presStyleCnt="0"/>
      <dgm:spPr/>
      <dgm:t>
        <a:bodyPr/>
        <a:lstStyle/>
        <a:p>
          <a:endParaRPr lang="ru-RU"/>
        </a:p>
      </dgm:t>
    </dgm:pt>
    <dgm:pt modelId="{B7EA4CE9-A0AF-4223-9649-C4A2E5A078AF}" type="pres">
      <dgm:prSet presAssocID="{24967479-8456-4D6D-9C1A-5F41FB9465F7}" presName="composite" presStyleCnt="0"/>
      <dgm:spPr/>
      <dgm:t>
        <a:bodyPr/>
        <a:lstStyle/>
        <a:p>
          <a:endParaRPr lang="ru-RU"/>
        </a:p>
      </dgm:t>
    </dgm:pt>
    <dgm:pt modelId="{2AB4B686-AF35-4451-9D5F-6C2CBB147878}" type="pres">
      <dgm:prSet presAssocID="{24967479-8456-4D6D-9C1A-5F41FB9465F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7B942-207C-4649-86BD-95EF88B85345}" type="pres">
      <dgm:prSet presAssocID="{24967479-8456-4D6D-9C1A-5F41FB9465F7}" presName="descendantText" presStyleLbl="alignAcc1" presStyleIdx="1" presStyleCnt="5" custLinFactNeighborX="38" custLinFactNeighborY="2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FA93-AC34-42BB-A537-0838BF1FB2CC}" type="pres">
      <dgm:prSet presAssocID="{B346608B-B41C-41D8-8EBB-CA7DB278AD3B}" presName="sp" presStyleCnt="0"/>
      <dgm:spPr/>
      <dgm:t>
        <a:bodyPr/>
        <a:lstStyle/>
        <a:p>
          <a:endParaRPr lang="ru-RU"/>
        </a:p>
      </dgm:t>
    </dgm:pt>
    <dgm:pt modelId="{50487C2C-F4FE-48F7-ACA9-B7EF058BD195}" type="pres">
      <dgm:prSet presAssocID="{074B06AE-5B24-40D9-A75D-9405214F4F50}" presName="composite" presStyleCnt="0"/>
      <dgm:spPr/>
      <dgm:t>
        <a:bodyPr/>
        <a:lstStyle/>
        <a:p>
          <a:endParaRPr lang="ru-RU"/>
        </a:p>
      </dgm:t>
    </dgm:pt>
    <dgm:pt modelId="{DE77CB62-CDC4-4C6F-B60D-7A90CEA69BF0}" type="pres">
      <dgm:prSet presAssocID="{074B06AE-5B24-40D9-A75D-9405214F4F5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1FC1F-F0ED-4FAF-BFAA-0AF4D729AC9F}" type="pres">
      <dgm:prSet presAssocID="{074B06AE-5B24-40D9-A75D-9405214F4F5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DD2CF-62B4-4F9D-A433-70147E1E9A96}" type="pres">
      <dgm:prSet presAssocID="{AB3A3591-CBDF-4C96-90AA-7C34AF00E09B}" presName="sp" presStyleCnt="0"/>
      <dgm:spPr/>
      <dgm:t>
        <a:bodyPr/>
        <a:lstStyle/>
        <a:p>
          <a:endParaRPr lang="ru-RU"/>
        </a:p>
      </dgm:t>
    </dgm:pt>
    <dgm:pt modelId="{4893CA71-23BE-4E40-819A-9C40B7CDD98F}" type="pres">
      <dgm:prSet presAssocID="{07306309-96FC-42B4-9AB4-8C32EE90CFBF}" presName="composite" presStyleCnt="0"/>
      <dgm:spPr/>
      <dgm:t>
        <a:bodyPr/>
        <a:lstStyle/>
        <a:p>
          <a:endParaRPr lang="ru-RU"/>
        </a:p>
      </dgm:t>
    </dgm:pt>
    <dgm:pt modelId="{195199E1-D869-4C2E-A59C-DBACCBCE5388}" type="pres">
      <dgm:prSet presAssocID="{07306309-96FC-42B4-9AB4-8C32EE90CFB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6A083-7A99-4D73-B6F0-1CBD251361AC}" type="pres">
      <dgm:prSet presAssocID="{07306309-96FC-42B4-9AB4-8C32EE90CFB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1148-9309-48A8-A2C4-BC94E2A53988}" type="pres">
      <dgm:prSet presAssocID="{31AA3E01-92CE-4873-807C-93017F3E9DC3}" presName="sp" presStyleCnt="0"/>
      <dgm:spPr/>
      <dgm:t>
        <a:bodyPr/>
        <a:lstStyle/>
        <a:p>
          <a:endParaRPr lang="ru-RU"/>
        </a:p>
      </dgm:t>
    </dgm:pt>
    <dgm:pt modelId="{AF0A11FD-E096-4C6C-BF08-F5826B9EB6F7}" type="pres">
      <dgm:prSet presAssocID="{80262647-F5DC-48C4-BD1C-CDECAC4AE6A8}" presName="composite" presStyleCnt="0"/>
      <dgm:spPr/>
      <dgm:t>
        <a:bodyPr/>
        <a:lstStyle/>
        <a:p>
          <a:endParaRPr lang="ru-RU"/>
        </a:p>
      </dgm:t>
    </dgm:pt>
    <dgm:pt modelId="{EFE7D732-1171-4287-B7CD-22FCED2C4FCA}" type="pres">
      <dgm:prSet presAssocID="{80262647-F5DC-48C4-BD1C-CDECAC4AE6A8}" presName="parentText" presStyleLbl="alignNode1" presStyleIdx="4" presStyleCnt="5" custLinFactNeighborX="0" custLinFactNeighborY="-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7C1BF-8798-42EB-9B7B-D4813CEBCF96}" type="pres">
      <dgm:prSet presAssocID="{80262647-F5DC-48C4-BD1C-CDECAC4AE6A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364B06-92CD-4AA7-B345-91FADF6241B1}" type="presOf" srcId="{29147B3C-1080-4B1C-911F-349AA81B722B}" destId="{3806ECA6-760F-413B-BAA5-29C226444B8D}" srcOrd="0" destOrd="0" presId="urn:microsoft.com/office/officeart/2005/8/layout/chevron2"/>
    <dgm:cxn modelId="{9917D740-D843-4F66-A4A0-70BE143E93C7}" type="presOf" srcId="{A46C1864-14CD-4AD3-A3A1-713545B6206D}" destId="{9191FC1F-F0ED-4FAF-BFAA-0AF4D729AC9F}" srcOrd="0" destOrd="0" presId="urn:microsoft.com/office/officeart/2005/8/layout/chevron2"/>
    <dgm:cxn modelId="{2929D01C-8D77-40C6-BEDF-07415E92BA81}" type="presOf" srcId="{24967479-8456-4D6D-9C1A-5F41FB9465F7}" destId="{2AB4B686-AF35-4451-9D5F-6C2CBB147878}" srcOrd="0" destOrd="0" presId="urn:microsoft.com/office/officeart/2005/8/layout/chevron2"/>
    <dgm:cxn modelId="{1D7F6517-41FB-4F74-8BAC-53C2E640EA80}" type="presOf" srcId="{07306309-96FC-42B4-9AB4-8C32EE90CFBF}" destId="{195199E1-D869-4C2E-A59C-DBACCBCE5388}" srcOrd="0" destOrd="0" presId="urn:microsoft.com/office/officeart/2005/8/layout/chevron2"/>
    <dgm:cxn modelId="{84D35F9B-C08C-4324-82CC-417BEFEFB3BB}" srcId="{80262647-F5DC-48C4-BD1C-CDECAC4AE6A8}" destId="{343533C1-C2D4-4CF9-9D78-AEBE90EBACA3}" srcOrd="0" destOrd="0" parTransId="{3046569C-43D6-45EB-87F0-A08F79CA3DB4}" sibTransId="{4C3750B2-1437-4FAA-9699-2BB0CBA38904}"/>
    <dgm:cxn modelId="{5BB63C85-9E65-4947-B9B7-B7DE8DD4A8CB}" srcId="{29147B3C-1080-4B1C-911F-349AA81B722B}" destId="{07306309-96FC-42B4-9AB4-8C32EE90CFBF}" srcOrd="3" destOrd="0" parTransId="{F3CB91A1-8DB7-4F7A-AACE-EBC80C73A31D}" sibTransId="{31AA3E01-92CE-4873-807C-93017F3E9DC3}"/>
    <dgm:cxn modelId="{AC81FD5B-0D72-4E89-AC42-CAAC6B597FFE}" srcId="{29147B3C-1080-4B1C-911F-349AA81B722B}" destId="{074B06AE-5B24-40D9-A75D-9405214F4F50}" srcOrd="2" destOrd="0" parTransId="{1749BBB3-E682-4829-AA42-A71190C0E0ED}" sibTransId="{AB3A3591-CBDF-4C96-90AA-7C34AF00E09B}"/>
    <dgm:cxn modelId="{F8F2D6AB-43A9-47CD-B4B1-90EAE6329B1B}" srcId="{29147B3C-1080-4B1C-911F-349AA81B722B}" destId="{489D812C-924C-4E90-85FE-5443CC4B506D}" srcOrd="0" destOrd="0" parTransId="{CA630B1C-6064-4285-AE76-1CDB1FF3FC9C}" sibTransId="{2B1FCF21-9AF2-4E2E-856E-AEEA795E9678}"/>
    <dgm:cxn modelId="{F44F5391-5273-4165-A974-713FA43C16EF}" type="presOf" srcId="{D34A19A6-3E07-498C-9289-7A15D4B22C0D}" destId="{71390D86-1F66-4C1A-8E81-B0B278C8809E}" srcOrd="0" destOrd="0" presId="urn:microsoft.com/office/officeart/2005/8/layout/chevron2"/>
    <dgm:cxn modelId="{93A345A6-B1DC-4E3C-8496-F7A6DCDF8DEB}" srcId="{29147B3C-1080-4B1C-911F-349AA81B722B}" destId="{80262647-F5DC-48C4-BD1C-CDECAC4AE6A8}" srcOrd="4" destOrd="0" parTransId="{D6FBFE4D-EF56-4616-A548-D74F36285F3C}" sibTransId="{C7543849-AAC2-43C3-B3E0-3FB5DA0855F7}"/>
    <dgm:cxn modelId="{A88028F7-0028-45E9-848A-6240A6A83DB5}" srcId="{489D812C-924C-4E90-85FE-5443CC4B506D}" destId="{D34A19A6-3E07-498C-9289-7A15D4B22C0D}" srcOrd="0" destOrd="0" parTransId="{F39849FD-B3BF-4944-A91E-B35BE067E5DB}" sibTransId="{3FAAC9FF-564F-4EB1-BD53-01AFF98B4179}"/>
    <dgm:cxn modelId="{1F61BD5B-67F9-4DF3-AA8D-2F43AA993019}" srcId="{074B06AE-5B24-40D9-A75D-9405214F4F50}" destId="{A46C1864-14CD-4AD3-A3A1-713545B6206D}" srcOrd="0" destOrd="0" parTransId="{E159890B-34A8-46C9-819E-2F1FFD5FDAA2}" sibTransId="{6E784DEA-F19A-4A8A-8166-142030F6B7F6}"/>
    <dgm:cxn modelId="{DF499BC2-BFF3-405E-B115-2ACAE41A9364}" srcId="{07306309-96FC-42B4-9AB4-8C32EE90CFBF}" destId="{F677F595-19D5-4EDE-BB3C-20D54574B7C3}" srcOrd="0" destOrd="0" parTransId="{5C29D80E-752F-408F-8E8E-C8C9304328A2}" sibTransId="{3FD408EA-56CE-408E-9C20-1E628D260300}"/>
    <dgm:cxn modelId="{D2A65C17-73BD-4CEB-9DF9-4344469DAF93}" type="presOf" srcId="{074B06AE-5B24-40D9-A75D-9405214F4F50}" destId="{DE77CB62-CDC4-4C6F-B60D-7A90CEA69BF0}" srcOrd="0" destOrd="0" presId="urn:microsoft.com/office/officeart/2005/8/layout/chevron2"/>
    <dgm:cxn modelId="{4368DDF6-1F43-4DBC-9266-710073A7F0C0}" type="presOf" srcId="{F677F595-19D5-4EDE-BB3C-20D54574B7C3}" destId="{FA96A083-7A99-4D73-B6F0-1CBD251361AC}" srcOrd="0" destOrd="0" presId="urn:microsoft.com/office/officeart/2005/8/layout/chevron2"/>
    <dgm:cxn modelId="{DFDFCBD1-10D9-4AAC-B7D5-ED447333B627}" type="presOf" srcId="{343533C1-C2D4-4CF9-9D78-AEBE90EBACA3}" destId="{73B7C1BF-8798-42EB-9B7B-D4813CEBCF96}" srcOrd="0" destOrd="0" presId="urn:microsoft.com/office/officeart/2005/8/layout/chevron2"/>
    <dgm:cxn modelId="{9C6918DE-2079-49B8-A4B8-6C298AEE2047}" srcId="{29147B3C-1080-4B1C-911F-349AA81B722B}" destId="{24967479-8456-4D6D-9C1A-5F41FB9465F7}" srcOrd="1" destOrd="0" parTransId="{BCC4E558-DAB9-4D11-A1D4-7F78066618E4}" sibTransId="{B346608B-B41C-41D8-8EBB-CA7DB278AD3B}"/>
    <dgm:cxn modelId="{9B394063-0F89-42A1-88B7-651D92C0897F}" type="presOf" srcId="{80262647-F5DC-48C4-BD1C-CDECAC4AE6A8}" destId="{EFE7D732-1171-4287-B7CD-22FCED2C4FCA}" srcOrd="0" destOrd="0" presId="urn:microsoft.com/office/officeart/2005/8/layout/chevron2"/>
    <dgm:cxn modelId="{4D3B7CE9-0707-4806-86D9-231CA60534A8}" srcId="{24967479-8456-4D6D-9C1A-5F41FB9465F7}" destId="{7AD3A6E6-0A10-48AE-B0E1-49281805181E}" srcOrd="0" destOrd="0" parTransId="{1649E14B-690B-4C61-A061-9245D539AB8A}" sibTransId="{6E86176D-3938-4F07-BA1F-CFEBEFB59E8D}"/>
    <dgm:cxn modelId="{BF150A29-F8CB-4A0A-81EF-804702C88EBC}" type="presOf" srcId="{489D812C-924C-4E90-85FE-5443CC4B506D}" destId="{24717FCA-A4FB-400C-8E0C-926CE7A1FDFA}" srcOrd="0" destOrd="0" presId="urn:microsoft.com/office/officeart/2005/8/layout/chevron2"/>
    <dgm:cxn modelId="{05F9F3AB-4AA7-47CF-8F67-23B49F321DB4}" type="presOf" srcId="{7AD3A6E6-0A10-48AE-B0E1-49281805181E}" destId="{9887B942-207C-4649-86BD-95EF88B85345}" srcOrd="0" destOrd="0" presId="urn:microsoft.com/office/officeart/2005/8/layout/chevron2"/>
    <dgm:cxn modelId="{7A6F42AD-7750-4C79-83FB-85891FAA2E1E}" type="presParOf" srcId="{3806ECA6-760F-413B-BAA5-29C226444B8D}" destId="{D7EC6767-C2AD-425D-8580-15C2ED4236D5}" srcOrd="0" destOrd="0" presId="urn:microsoft.com/office/officeart/2005/8/layout/chevron2"/>
    <dgm:cxn modelId="{EC6BE300-CB08-4527-8CD3-FE5928F3A808}" type="presParOf" srcId="{D7EC6767-C2AD-425D-8580-15C2ED4236D5}" destId="{24717FCA-A4FB-400C-8E0C-926CE7A1FDFA}" srcOrd="0" destOrd="0" presId="urn:microsoft.com/office/officeart/2005/8/layout/chevron2"/>
    <dgm:cxn modelId="{0C622FF6-724F-4949-AEED-EA2A4295B8B5}" type="presParOf" srcId="{D7EC6767-C2AD-425D-8580-15C2ED4236D5}" destId="{71390D86-1F66-4C1A-8E81-B0B278C8809E}" srcOrd="1" destOrd="0" presId="urn:microsoft.com/office/officeart/2005/8/layout/chevron2"/>
    <dgm:cxn modelId="{48D6DDBC-3074-42BD-A6B0-2C369AFB3E83}" type="presParOf" srcId="{3806ECA6-760F-413B-BAA5-29C226444B8D}" destId="{2BB8267B-6828-4C80-A744-5054F2F4F146}" srcOrd="1" destOrd="0" presId="urn:microsoft.com/office/officeart/2005/8/layout/chevron2"/>
    <dgm:cxn modelId="{4CF594D5-2667-43AA-830A-9261B344146D}" type="presParOf" srcId="{3806ECA6-760F-413B-BAA5-29C226444B8D}" destId="{B7EA4CE9-A0AF-4223-9649-C4A2E5A078AF}" srcOrd="2" destOrd="0" presId="urn:microsoft.com/office/officeart/2005/8/layout/chevron2"/>
    <dgm:cxn modelId="{029E78CA-5597-4255-950C-62B1D255CD4B}" type="presParOf" srcId="{B7EA4CE9-A0AF-4223-9649-C4A2E5A078AF}" destId="{2AB4B686-AF35-4451-9D5F-6C2CBB147878}" srcOrd="0" destOrd="0" presId="urn:microsoft.com/office/officeart/2005/8/layout/chevron2"/>
    <dgm:cxn modelId="{44277C1A-044C-461D-9098-07BC518CA145}" type="presParOf" srcId="{B7EA4CE9-A0AF-4223-9649-C4A2E5A078AF}" destId="{9887B942-207C-4649-86BD-95EF88B85345}" srcOrd="1" destOrd="0" presId="urn:microsoft.com/office/officeart/2005/8/layout/chevron2"/>
    <dgm:cxn modelId="{C3974163-A109-421F-962B-08B3FF472393}" type="presParOf" srcId="{3806ECA6-760F-413B-BAA5-29C226444B8D}" destId="{84DAFA93-AC34-42BB-A537-0838BF1FB2CC}" srcOrd="3" destOrd="0" presId="urn:microsoft.com/office/officeart/2005/8/layout/chevron2"/>
    <dgm:cxn modelId="{574E4FEA-6558-4961-A195-6B728011EE61}" type="presParOf" srcId="{3806ECA6-760F-413B-BAA5-29C226444B8D}" destId="{50487C2C-F4FE-48F7-ACA9-B7EF058BD195}" srcOrd="4" destOrd="0" presId="urn:microsoft.com/office/officeart/2005/8/layout/chevron2"/>
    <dgm:cxn modelId="{D2385FA5-3F09-4B78-9BF9-F8984F129068}" type="presParOf" srcId="{50487C2C-F4FE-48F7-ACA9-B7EF058BD195}" destId="{DE77CB62-CDC4-4C6F-B60D-7A90CEA69BF0}" srcOrd="0" destOrd="0" presId="urn:microsoft.com/office/officeart/2005/8/layout/chevron2"/>
    <dgm:cxn modelId="{F3BF6DC6-3D4A-49B5-A7A3-AA2D63BE5EBA}" type="presParOf" srcId="{50487C2C-F4FE-48F7-ACA9-B7EF058BD195}" destId="{9191FC1F-F0ED-4FAF-BFAA-0AF4D729AC9F}" srcOrd="1" destOrd="0" presId="urn:microsoft.com/office/officeart/2005/8/layout/chevron2"/>
    <dgm:cxn modelId="{D59E4A21-FCB8-4A8A-A244-BD30D8D2BF13}" type="presParOf" srcId="{3806ECA6-760F-413B-BAA5-29C226444B8D}" destId="{17BDD2CF-62B4-4F9D-A433-70147E1E9A96}" srcOrd="5" destOrd="0" presId="urn:microsoft.com/office/officeart/2005/8/layout/chevron2"/>
    <dgm:cxn modelId="{1CF74004-A066-4C89-B9FB-64F7840C62B9}" type="presParOf" srcId="{3806ECA6-760F-413B-BAA5-29C226444B8D}" destId="{4893CA71-23BE-4E40-819A-9C40B7CDD98F}" srcOrd="6" destOrd="0" presId="urn:microsoft.com/office/officeart/2005/8/layout/chevron2"/>
    <dgm:cxn modelId="{FB255A11-1309-465C-9EFB-CBA588C27A94}" type="presParOf" srcId="{4893CA71-23BE-4E40-819A-9C40B7CDD98F}" destId="{195199E1-D869-4C2E-A59C-DBACCBCE5388}" srcOrd="0" destOrd="0" presId="urn:microsoft.com/office/officeart/2005/8/layout/chevron2"/>
    <dgm:cxn modelId="{0897B626-22CE-4AE1-B172-AB4938B46013}" type="presParOf" srcId="{4893CA71-23BE-4E40-819A-9C40B7CDD98F}" destId="{FA96A083-7A99-4D73-B6F0-1CBD251361AC}" srcOrd="1" destOrd="0" presId="urn:microsoft.com/office/officeart/2005/8/layout/chevron2"/>
    <dgm:cxn modelId="{6385DB6D-2F1A-49FA-9D5C-B29955DF445B}" type="presParOf" srcId="{3806ECA6-760F-413B-BAA5-29C226444B8D}" destId="{AB221148-9309-48A8-A2C4-BC94E2A53988}" srcOrd="7" destOrd="0" presId="urn:microsoft.com/office/officeart/2005/8/layout/chevron2"/>
    <dgm:cxn modelId="{6AB9594A-B509-44BF-853F-47C60FC1BDA3}" type="presParOf" srcId="{3806ECA6-760F-413B-BAA5-29C226444B8D}" destId="{AF0A11FD-E096-4C6C-BF08-F5826B9EB6F7}" srcOrd="8" destOrd="0" presId="urn:microsoft.com/office/officeart/2005/8/layout/chevron2"/>
    <dgm:cxn modelId="{8B2E3231-FCB0-4372-9906-A7503FAE86E2}" type="presParOf" srcId="{AF0A11FD-E096-4C6C-BF08-F5826B9EB6F7}" destId="{EFE7D732-1171-4287-B7CD-22FCED2C4FCA}" srcOrd="0" destOrd="0" presId="urn:microsoft.com/office/officeart/2005/8/layout/chevron2"/>
    <dgm:cxn modelId="{65A33B3D-D667-4B4B-8747-7C986A4577B6}" type="presParOf" srcId="{AF0A11FD-E096-4C6C-BF08-F5826B9EB6F7}" destId="{73B7C1BF-8798-42EB-9B7B-D4813CEBCF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5"/>
          </a:xfrm>
          <a:prstGeom prst="rect">
            <a:avLst/>
          </a:prstGeom>
        </p:spPr>
        <p:txBody>
          <a:bodyPr vert="horz" lIns="95472" tIns="47745" rIns="95472" bIns="4774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135"/>
          </a:xfrm>
          <a:prstGeom prst="rect">
            <a:avLst/>
          </a:prstGeom>
        </p:spPr>
        <p:txBody>
          <a:bodyPr vert="horz" lIns="95472" tIns="47745" rIns="95472" bIns="47745" rtlCol="0"/>
          <a:lstStyle>
            <a:lvl1pPr algn="r">
              <a:defRPr sz="1200"/>
            </a:lvl1pPr>
          </a:lstStyle>
          <a:p>
            <a:fld id="{EB2DAADE-F9EA-42D7-9E30-0C5B086C1712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2" tIns="47745" rIns="95472" bIns="477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5472" tIns="47745" rIns="95472" bIns="477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5472" tIns="47745" rIns="95472" bIns="4774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5472" tIns="47745" rIns="95472" bIns="47745" rtlCol="0" anchor="b"/>
          <a:lstStyle>
            <a:lvl1pPr algn="r">
              <a:defRPr sz="1200"/>
            </a:lvl1pPr>
          </a:lstStyle>
          <a:p>
            <a:fld id="{0315F3E4-041F-4D96-8E5F-D87F7CC901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48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61" y="2478353"/>
            <a:ext cx="7202736" cy="1458648"/>
          </a:xfrm>
        </p:spPr>
        <p:txBody>
          <a:bodyPr anchor="ctr"/>
          <a:lstStyle>
            <a:lvl1pPr algn="l"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636" y="4076171"/>
            <a:ext cx="7411542" cy="301096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latin typeface="Liberation Sans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Управление маркетинга и рекламы</a:t>
            </a:r>
            <a:endParaRPr lang="ru-RU" dirty="0"/>
          </a:p>
        </p:txBody>
      </p:sp>
      <p:grpSp>
        <p:nvGrpSpPr>
          <p:cNvPr id="13" name="Группа 12"/>
          <p:cNvGrpSpPr>
            <a:grpSpLocks noChangeAspect="1"/>
          </p:cNvGrpSpPr>
          <p:nvPr userDrawn="1"/>
        </p:nvGrpSpPr>
        <p:grpSpPr>
          <a:xfrm>
            <a:off x="426173" y="2385590"/>
            <a:ext cx="8612471" cy="1630800"/>
            <a:chOff x="333064" y="1792971"/>
            <a:chExt cx="6426763" cy="121692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3760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15" name="Picture 2">
              <a:extLst>
                <a:ext uri="{FF2B5EF4-FFF2-40B4-BE49-F238E27FC236}">
                  <a16:creationId xmlns="" xmlns:a16="http://schemas.microsoft.com/office/drawing/2014/main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Прямоугольник 28"/>
          <p:cNvSpPr/>
          <p:nvPr userDrawn="1"/>
        </p:nvSpPr>
        <p:spPr>
          <a:xfrm>
            <a:off x="333679" y="6019751"/>
            <a:ext cx="2612721" cy="83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061" y="5404365"/>
            <a:ext cx="7403079" cy="236434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Liberation Sans" panose="020B0604020202020204" pitchFamily="34" charset="0"/>
              </a:defRPr>
            </a:lvl1pPr>
            <a:lvl2pPr marL="457200" indent="0">
              <a:buNone/>
              <a:defRPr sz="1100">
                <a:latin typeface="Liberation Sans" panose="020B0604020202020204" pitchFamily="34" charset="0"/>
              </a:defRPr>
            </a:lvl2pPr>
            <a:lvl3pPr marL="914400" indent="0">
              <a:buNone/>
              <a:defRPr sz="1100">
                <a:latin typeface="Liberation Sans" panose="020B0604020202020204" pitchFamily="34" charset="0"/>
              </a:defRPr>
            </a:lvl3pPr>
            <a:lvl4pPr marL="1371600" indent="0">
              <a:buNone/>
              <a:defRPr sz="1100">
                <a:latin typeface="Liberation Sans" panose="020B0604020202020204" pitchFamily="34" charset="0"/>
              </a:defRPr>
            </a:lvl4pPr>
            <a:lvl5pPr marL="1828800" indent="0">
              <a:buNone/>
              <a:defRPr sz="1100">
                <a:latin typeface="Liberation Sans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Март 2021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894" y="5855476"/>
            <a:ext cx="2868750" cy="8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8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180" y="228600"/>
            <a:ext cx="850222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80" y="1061964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5747" y="1104776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13180" y="1498600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6185748" y="1507065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295243" y="1100096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Текст 17"/>
          <p:cNvSpPr>
            <a:spLocks noGrp="1"/>
          </p:cNvSpPr>
          <p:nvPr>
            <p:ph type="body" sz="quarter" idx="16"/>
          </p:nvPr>
        </p:nvSpPr>
        <p:spPr>
          <a:xfrm>
            <a:off x="3295243" y="1498600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9427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D66149E-990B-2F4D-92F3-8343506E26B1}"/>
              </a:ext>
            </a:extLst>
          </p:cNvPr>
          <p:cNvSpPr/>
          <p:nvPr/>
        </p:nvSpPr>
        <p:spPr bwMode="auto">
          <a:xfrm>
            <a:off x="426173" y="1651146"/>
            <a:ext cx="50400" cy="3564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592667" y="3314652"/>
            <a:ext cx="2899333" cy="187693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RU" sz="1400" b="0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Текст закрывающего слайда, реквизиты, контактная информация</a:t>
            </a:r>
          </a:p>
        </p:txBody>
      </p:sp>
      <p:sp>
        <p:nvSpPr>
          <p:cNvPr id="10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592667" y="1660031"/>
            <a:ext cx="2899333" cy="1587636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ru-RU" sz="20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ЗАКРЫВАЮЩИЙ СЛАЙД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138017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285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61" y="2207415"/>
            <a:ext cx="7202736" cy="1458648"/>
          </a:xfrm>
        </p:spPr>
        <p:txBody>
          <a:bodyPr anchor="ctr"/>
          <a:lstStyle>
            <a:lvl1pPr algn="l"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705" y="5219174"/>
            <a:ext cx="7411542" cy="292826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latin typeface="Liberation Sans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Управление маркетинга и рекламы</a:t>
            </a:r>
            <a:endParaRPr lang="ru-RU" dirty="0"/>
          </a:p>
        </p:txBody>
      </p:sp>
      <p:grpSp>
        <p:nvGrpSpPr>
          <p:cNvPr id="13" name="Группа 12"/>
          <p:cNvGrpSpPr>
            <a:grpSpLocks/>
          </p:cNvGrpSpPr>
          <p:nvPr userDrawn="1"/>
        </p:nvGrpSpPr>
        <p:grpSpPr>
          <a:xfrm>
            <a:off x="426173" y="734587"/>
            <a:ext cx="8612471" cy="4374000"/>
            <a:chOff x="333064" y="1792971"/>
            <a:chExt cx="6426763" cy="121692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3760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15" name="Picture 2">
              <a:extLst>
                <a:ext uri="{FF2B5EF4-FFF2-40B4-BE49-F238E27FC236}">
                  <a16:creationId xmlns="" xmlns:a16="http://schemas.microsoft.com/office/drawing/2014/main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Прямоугольник 28"/>
          <p:cNvSpPr/>
          <p:nvPr userDrawn="1"/>
        </p:nvSpPr>
        <p:spPr>
          <a:xfrm>
            <a:off x="333679" y="6019751"/>
            <a:ext cx="2561921" cy="83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61168" y="5591263"/>
            <a:ext cx="7403079" cy="236434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Liberation Sans" panose="020B0604020202020204" pitchFamily="34" charset="0"/>
              </a:defRPr>
            </a:lvl1pPr>
            <a:lvl2pPr marL="457200" indent="0">
              <a:buNone/>
              <a:defRPr sz="1100">
                <a:latin typeface="Liberation Sans" panose="020B0604020202020204" pitchFamily="34" charset="0"/>
              </a:defRPr>
            </a:lvl2pPr>
            <a:lvl3pPr marL="914400" indent="0">
              <a:buNone/>
              <a:defRPr sz="1100">
                <a:latin typeface="Liberation Sans" panose="020B0604020202020204" pitchFamily="34" charset="0"/>
              </a:defRPr>
            </a:lvl3pPr>
            <a:lvl4pPr marL="1371600" indent="0">
              <a:buNone/>
              <a:defRPr sz="1100">
                <a:latin typeface="Liberation Sans" panose="020B0604020202020204" pitchFamily="34" charset="0"/>
              </a:defRPr>
            </a:lvl4pPr>
            <a:lvl5pPr marL="1828800" indent="0">
              <a:buNone/>
              <a:defRPr sz="1100">
                <a:latin typeface="Liberation Sans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Март 2021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894" y="5855476"/>
            <a:ext cx="2868750" cy="8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5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169" y="222484"/>
            <a:ext cx="8175831" cy="52295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СОДЕРЖАНИЯ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170" y="1784035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9" name="Текст 12">
            <a:extLst>
              <a:ext uri="{FF2B5EF4-FFF2-40B4-BE49-F238E27FC236}">
                <a16:creationId xmlns="" xmlns:a16="http://schemas.microsoft.com/office/drawing/2014/main" id="{7EC98726-7861-1141-87C8-C7563E909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778" y="1784035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</a:t>
            </a: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1E86C81-962A-4B42-83A0-8C9FB8E8E9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170" y="2209827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="" xmlns:a16="http://schemas.microsoft.com/office/drawing/2014/main" id="{7F8A5168-FF42-1A49-9B92-DFECFEA75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3779" y="2209827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9CC1C63-9920-7E46-BF0E-225D47DFAD0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4170" y="2635619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35D809A9-9076-F848-AED4-7E8C2B30EC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3779" y="2635619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6F62101C-0936-3C49-950D-95BD4FD6397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14170" y="3061411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="" xmlns:a16="http://schemas.microsoft.com/office/drawing/2014/main" id="{3711E826-681F-0248-BC39-B6E52B37F0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779" y="3061411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D0FED89-1D7E-1B44-8FE5-9A88BF02E83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4170" y="3487203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="" xmlns:a16="http://schemas.microsoft.com/office/drawing/2014/main" id="{EA06C912-321A-4740-BF63-17220AE6A6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3779" y="3487203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C2DDB87-FC18-E345-8440-62C03DAB5E7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14170" y="3912995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="" xmlns:a16="http://schemas.microsoft.com/office/drawing/2014/main" id="{CA8C38B0-6F30-B24D-A624-AC4A0CE6D6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83779" y="3912995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CA9D8326-1941-994C-83A0-87DBF0BF788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14170" y="4338787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="" xmlns:a16="http://schemas.microsoft.com/office/drawing/2014/main" id="{303E90E1-1DB0-FA47-8A8A-36889E1E7C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83779" y="4338787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5B04E9D5-8F58-254F-8737-550E7EC105D1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14170" y="4764582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="" xmlns:a16="http://schemas.microsoft.com/office/drawing/2014/main" id="{816697AE-D1C4-4345-8DAC-36D1860E00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83779" y="4764582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953647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D66149E-990B-2F4D-92F3-8343506E26B1}"/>
              </a:ext>
            </a:extLst>
          </p:cNvPr>
          <p:cNvSpPr/>
          <p:nvPr/>
        </p:nvSpPr>
        <p:spPr bwMode="auto">
          <a:xfrm>
            <a:off x="426173" y="2396374"/>
            <a:ext cx="50400" cy="118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592667" y="3242732"/>
            <a:ext cx="6443133" cy="33613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ru-RU" sz="14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ВРЕЗКА ИЛИ ПОДЗАГОЛОВОК ВТОРОГО УРОВНЯ</a:t>
            </a:r>
          </a:p>
        </p:txBody>
      </p:sp>
      <p:sp>
        <p:nvSpPr>
          <p:cNvPr id="33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592667" y="2396373"/>
            <a:ext cx="6443133" cy="761693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ru-RU" sz="20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r>
              <a:rPr lang="ru-RU" sz="2000" dirty="0" smtClean="0"/>
              <a:t>ЗАГОЛОВОК РАЗДЕЛА ПРЕЗЕНТАЦИИ ИЛИ ПОДЗАГОЛОВОК ПЕРВОГО УРОВНЯ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721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06400" y="1102275"/>
            <a:ext cx="8280401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182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06400" y="1102275"/>
            <a:ext cx="8280401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="" xmlns:a16="http://schemas.microsoft.com/office/drawing/2014/main" id="{FD7CE1A9-368B-D54E-AF20-B53F69BF23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8140" y="6100550"/>
            <a:ext cx="6372000" cy="1485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="" xmlns:a16="http://schemas.microsoft.com/office/drawing/2014/main" id="{BE4DE22B-CCA5-F04B-875F-3A35BDEAC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8140" y="6400954"/>
            <a:ext cx="6372000" cy="1431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8381056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067" y="228600"/>
            <a:ext cx="830580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618067" y="1102275"/>
            <a:ext cx="8068734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D66149E-990B-2F4D-92F3-8343506E26B1}"/>
              </a:ext>
            </a:extLst>
          </p:cNvPr>
          <p:cNvSpPr/>
          <p:nvPr userDrawn="1"/>
        </p:nvSpPr>
        <p:spPr bwMode="auto">
          <a:xfrm>
            <a:off x="426173" y="1109445"/>
            <a:ext cx="50400" cy="4860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771195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180" y="228600"/>
            <a:ext cx="850222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80" y="1061964"/>
            <a:ext cx="4116484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8269" y="1104776"/>
            <a:ext cx="4116484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13180" y="1498600"/>
            <a:ext cx="4116484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4758268" y="1507065"/>
            <a:ext cx="4116486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6381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я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508" y="228600"/>
            <a:ext cx="8336359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7508" y="1098488"/>
            <a:ext cx="8099291" cy="31055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7507" y="3663888"/>
            <a:ext cx="8099294" cy="31055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587507" y="1494915"/>
            <a:ext cx="8099293" cy="190021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587507" y="4064000"/>
            <a:ext cx="8099292" cy="18965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2397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203" y="222484"/>
            <a:ext cx="8721594" cy="522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46" y="126327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17"/>
              </a:buBlip>
            </a:pPr>
            <a:r>
              <a:rPr lang="ru-RU" dirty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246" y="6433985"/>
            <a:ext cx="70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Liberation Sans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5" name="Слайд think-cell" r:id="rId18" imgW="378" imgH="379" progId="TCLayout.ActiveDocument.1">
                  <p:embed/>
                </p:oleObj>
              </mc:Choice>
              <mc:Fallback>
                <p:oleObj name="Слайд think-cell" r:id="rId18" imgW="378" imgH="379" progId="TCLayout.ActiveDocument.1">
                  <p:embed/>
                  <p:pic>
                    <p:nvPicPr>
                      <p:cNvPr id="17" name="Объект 16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06061" y="6121473"/>
            <a:ext cx="2218500" cy="6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6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1" r:id="rId3"/>
    <p:sldLayoutId id="2147483689" r:id="rId4"/>
    <p:sldLayoutId id="2147483688" r:id="rId5"/>
    <p:sldLayoutId id="2147483695" r:id="rId6"/>
    <p:sldLayoutId id="2147483691" r:id="rId7"/>
    <p:sldLayoutId id="2147483696" r:id="rId8"/>
    <p:sldLayoutId id="2147483690" r:id="rId9"/>
    <p:sldLayoutId id="2147483680" r:id="rId10"/>
    <p:sldLayoutId id="2147483694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Liberation Sans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2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1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0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618" userDrawn="1">
          <p15:clr>
            <a:srgbClr val="F26B43"/>
          </p15:clr>
        </p15:guide>
        <p15:guide id="2" pos="142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eestr.gossortrf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altLang="ru-RU" dirty="0"/>
              <a:t>АО СК «РСХБ-Страхование»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636" y="4076170"/>
            <a:ext cx="7411542" cy="7452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dirty="0" smtClean="0"/>
              <a:t>Страхование урожая  и животных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dirty="0" smtClean="0"/>
              <a:t> с государственной поддержкой</a:t>
            </a:r>
            <a:endParaRPr lang="en-US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425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</a:t>
            </a:r>
            <a:r>
              <a:rPr lang="ru-RU" dirty="0" smtClean="0"/>
              <a:t>страховой премии </a:t>
            </a:r>
            <a:r>
              <a:rPr lang="ru-RU" dirty="0"/>
              <a:t>при ЧС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ЯЧМЕНЬ ЯРОВОЙ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Безусловная франшиза: 20%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Средняя урожайность за 5 лет – 22 ц/га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Средняя цена реализации – </a:t>
            </a:r>
            <a:r>
              <a:rPr lang="ru-RU" i="1" dirty="0" smtClean="0"/>
              <a:t>1 176,25 </a:t>
            </a:r>
            <a:r>
              <a:rPr lang="ru-RU" i="1" dirty="0"/>
              <a:t>руб./ц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Площадь – 400 га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Страховая стоимость: 22 ц/га </a:t>
            </a:r>
            <a:r>
              <a:rPr lang="ru-RU" dirty="0" smtClean="0"/>
              <a:t>*1 176,25 </a:t>
            </a:r>
            <a:r>
              <a:rPr lang="ru-RU" dirty="0"/>
              <a:t>руб./ц *400 га = </a:t>
            </a:r>
            <a:r>
              <a:rPr lang="ru-RU" dirty="0" smtClean="0"/>
              <a:t>10 351 000,00 рублей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Страховая сумма: </a:t>
            </a:r>
            <a:r>
              <a:rPr lang="ru-RU" dirty="0" smtClean="0"/>
              <a:t>10 351 000* </a:t>
            </a:r>
            <a:r>
              <a:rPr lang="ru-RU" dirty="0"/>
              <a:t>35% = </a:t>
            </a:r>
            <a:r>
              <a:rPr lang="ru-RU" dirty="0" smtClean="0"/>
              <a:t>3 622 850,00 руб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Общая страховая премия: </a:t>
            </a:r>
            <a:r>
              <a:rPr lang="ru-RU" dirty="0" smtClean="0"/>
              <a:t>3 622 850,00* </a:t>
            </a:r>
            <a:r>
              <a:rPr lang="ru-RU" dirty="0"/>
              <a:t>3,3% = </a:t>
            </a:r>
            <a:r>
              <a:rPr lang="ru-RU" dirty="0" smtClean="0"/>
              <a:t>119 554,05 рублей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u="sng" dirty="0"/>
              <a:t>Затраты предприятия по программе </a:t>
            </a:r>
            <a:r>
              <a:rPr lang="ru-RU" b="1" u="sng" dirty="0" smtClean="0"/>
              <a:t>23 910,81</a:t>
            </a:r>
            <a:r>
              <a:rPr lang="ru-RU" u="sng" dirty="0" smtClean="0"/>
              <a:t> </a:t>
            </a:r>
            <a:r>
              <a:rPr lang="ru-RU" u="sng" dirty="0"/>
              <a:t>рублей (20% от договора страхования)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Субсидия государства составит </a:t>
            </a:r>
            <a:r>
              <a:rPr lang="ru-RU" b="1" dirty="0" smtClean="0"/>
              <a:t>95 643,24 </a:t>
            </a:r>
            <a:r>
              <a:rPr lang="ru-RU" dirty="0" smtClean="0"/>
              <a:t>рублей </a:t>
            </a:r>
            <a:r>
              <a:rPr lang="ru-RU" dirty="0"/>
              <a:t>(80% от договора страхования)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u="sng" dirty="0"/>
              <a:t>Страхование УРОЖАЯ на 1 га </a:t>
            </a:r>
            <a:r>
              <a:rPr lang="ru-RU" u="sng" dirty="0" smtClean="0"/>
              <a:t>составит </a:t>
            </a:r>
            <a:r>
              <a:rPr lang="ru-RU" b="1" u="sng" dirty="0" smtClean="0"/>
              <a:t>59,78 </a:t>
            </a:r>
            <a:r>
              <a:rPr lang="ru-RU" u="sng" dirty="0"/>
              <a:t>руб</a:t>
            </a:r>
            <a:r>
              <a:rPr lang="ru-RU" dirty="0"/>
              <a:t>.</a:t>
            </a:r>
          </a:p>
          <a:p>
            <a:r>
              <a:rPr lang="ru-RU" dirty="0"/>
              <a:t>Дополнительная поддержка в области растениеводства при страховании (дополнительный коэффициент 1,2) составит </a:t>
            </a:r>
            <a:r>
              <a:rPr lang="ru-RU" b="1" u="sng" dirty="0" smtClean="0">
                <a:solidFill>
                  <a:srgbClr val="FF0000"/>
                </a:solidFill>
              </a:rPr>
              <a:t>92,2 </a:t>
            </a:r>
            <a:r>
              <a:rPr lang="ru-RU" b="1" u="sng" dirty="0" err="1">
                <a:solidFill>
                  <a:srgbClr val="FF0000"/>
                </a:solidFill>
              </a:rPr>
              <a:t>руб</a:t>
            </a:r>
            <a:r>
              <a:rPr lang="ru-RU" b="1" u="sng" dirty="0">
                <a:solidFill>
                  <a:srgbClr val="FF0000"/>
                </a:solidFill>
              </a:rPr>
              <a:t> на 1 га </a:t>
            </a:r>
            <a:r>
              <a:rPr lang="ru-RU" dirty="0"/>
              <a:t>(на примере </a:t>
            </a:r>
            <a:r>
              <a:rPr lang="ru-RU" dirty="0" smtClean="0"/>
              <a:t>2022г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8199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при наступлении страхового случая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3360" y="1283511"/>
            <a:ext cx="8473441" cy="48836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Уведомить Страховщика о событии, имеющем признаки страхового, незамедлительно любым доступным способом, а также в письменной форме </a:t>
            </a:r>
            <a:r>
              <a:rPr lang="ru-RU" b="1" u="sng" dirty="0"/>
              <a:t>в течение 3 рабочих дней </a:t>
            </a:r>
            <a:r>
              <a:rPr lang="ru-RU" dirty="0"/>
              <a:t>(п. 8.5.1. Правил страхования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b="1" u="sng" dirty="0"/>
              <a:t> Принять все разумные и доступные м</a:t>
            </a:r>
            <a:r>
              <a:rPr lang="ru-RU" dirty="0"/>
              <a:t>еры по предотвращению и уменьшению ущерба </a:t>
            </a:r>
            <a:r>
              <a:rPr lang="ru-RU" dirty="0" smtClean="0"/>
              <a:t>урожая.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b="1" u="sng" dirty="0"/>
              <a:t> Принять все разумные и доступные м</a:t>
            </a:r>
            <a:r>
              <a:rPr lang="ru-RU" dirty="0"/>
              <a:t>еры по предотвращению и уменьшению ущерба </a:t>
            </a:r>
            <a:r>
              <a:rPr lang="ru-RU" dirty="0" smtClean="0"/>
              <a:t>урожая.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r>
              <a:rPr lang="ru-RU" dirty="0"/>
              <a:t> Направить Страховщику Заявление на выплату страхового возмещения </a:t>
            </a:r>
            <a:r>
              <a:rPr lang="ru-RU" b="1" u="sng" dirty="0"/>
              <a:t>в течение 5 рабочих дней после окончания уборки,</a:t>
            </a:r>
            <a:r>
              <a:rPr lang="ru-RU" dirty="0"/>
              <a:t> при страховании многолетних насаждений – в течение 30 (тридцати) рабочих дней после утраты (гибели) многолетних </a:t>
            </a:r>
            <a:r>
              <a:rPr lang="ru-RU" dirty="0" smtClean="0"/>
              <a:t>насаждений.</a:t>
            </a:r>
          </a:p>
          <a:p>
            <a:pPr marL="0" indent="0">
              <a:buNone/>
            </a:pPr>
            <a:r>
              <a:rPr lang="ru-RU" dirty="0" smtClean="0"/>
              <a:t>5.</a:t>
            </a:r>
            <a:r>
              <a:rPr lang="ru-RU" dirty="0"/>
              <a:t> Совместно со Страховщиком </a:t>
            </a:r>
            <a:r>
              <a:rPr lang="ru-RU" b="1" u="sng" dirty="0"/>
              <a:t>составить Акт обследования </a:t>
            </a:r>
            <a:r>
              <a:rPr lang="ru-RU" dirty="0"/>
              <a:t>по заявленному страховому </a:t>
            </a:r>
            <a:r>
              <a:rPr lang="ru-RU" dirty="0" smtClean="0"/>
              <a:t>событию.</a:t>
            </a:r>
          </a:p>
          <a:p>
            <a:pPr marL="0" indent="0">
              <a:buNone/>
            </a:pPr>
            <a:r>
              <a:rPr lang="ru-RU" dirty="0" smtClean="0"/>
              <a:t>6.</a:t>
            </a:r>
            <a:r>
              <a:rPr lang="ru-RU" dirty="0"/>
              <a:t> Определить урожайность на корню, уведомив Страховщика о дате проведения мероприятия не позднее, чем за 10 рабочих дней до начала проведения уборочных </a:t>
            </a:r>
            <a:r>
              <a:rPr lang="ru-RU" dirty="0" smtClean="0"/>
              <a:t>работ.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dirty="0"/>
              <a:t>При наличии разногласий сторон Договора Страховщик проводит экспертизу в целях подтверждения факта наступления страхового случая и определения размера </a:t>
            </a:r>
            <a:r>
              <a:rPr lang="ru-RU" dirty="0" smtClean="0"/>
              <a:t>ущерба.</a:t>
            </a:r>
          </a:p>
          <a:p>
            <a:pPr marL="0" indent="0">
              <a:buNone/>
            </a:pPr>
            <a:r>
              <a:rPr lang="ru-RU" dirty="0" smtClean="0"/>
              <a:t>8. </a:t>
            </a:r>
            <a:r>
              <a:rPr lang="ru-RU" dirty="0"/>
              <a:t>Предоставить комплект документов, необходимый для производства </a:t>
            </a:r>
            <a:r>
              <a:rPr lang="ru-RU" dirty="0" smtClean="0"/>
              <a:t>выплаты.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52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урегулирования убытков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ru-RU" dirty="0" smtClean="0"/>
              <a:t>1. Договор сельскохозяйственного страхования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2. Документы подтверждающие уплату страховой премии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3. Письменное сообщение о наступлении события (заявление)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4. Акты обследования сельхоз культур ( в т. Ч. Определение урожайности на корню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5. Формы 29-сх и 2-фермер/ 4-сх и 1- фермер с отметкой Росстата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6. Документы подтверждающие наличие события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7. справка территориального Росгидромета, справки из компетентных органов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ru-RU" b="1" dirty="0" smtClean="0"/>
              <a:t>    </a:t>
            </a:r>
            <a:r>
              <a:rPr lang="ru-RU" sz="1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/п</a:t>
            </a:r>
            <a:endParaRPr lang="ru-RU" sz="1200" dirty="0">
              <a:latin typeface="Arial" panose="020B0604020202020204" pitchFamily="34" charset="0"/>
            </a:endParaRPr>
          </a:p>
          <a:p>
            <a:pPr marL="0" algn="ctr" fontAlgn="t">
              <a:spcBef>
                <a:spcPts val="0"/>
              </a:spcBef>
            </a:pPr>
            <a:r>
              <a:rPr lang="ru-RU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Наименование документа</a:t>
            </a:r>
            <a:endParaRPr lang="ru-RU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60" y="4535601"/>
            <a:ext cx="1184781" cy="11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Страхование сельскохозяйственных животных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959"/>
            <a:ext cx="9144000" cy="51000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Страховые риски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17462" indent="0">
              <a:lnSpc>
                <a:spcPct val="150000"/>
              </a:lnSpc>
              <a:buNone/>
            </a:pPr>
            <a:r>
              <a:rPr lang="ru-RU" dirty="0"/>
              <a:t>В соответствии с Планом с/х страхования на страхование принимается </a:t>
            </a:r>
            <a:r>
              <a:rPr lang="ru-RU" b="1" dirty="0"/>
              <a:t>крупный рогатый скот</a:t>
            </a:r>
            <a:r>
              <a:rPr lang="ru-RU" dirty="0"/>
              <a:t>, </a:t>
            </a:r>
            <a:r>
              <a:rPr lang="ru-RU" b="1" dirty="0"/>
              <a:t>за исключением  телят  в возрасте до 2-х месяцев </a:t>
            </a:r>
          </a:p>
          <a:p>
            <a:pPr marL="17462" indent="0">
              <a:lnSpc>
                <a:spcPct val="150000"/>
              </a:lnSpc>
              <a:buNone/>
            </a:pPr>
            <a:endParaRPr lang="ru-RU" u="sng" dirty="0"/>
          </a:p>
          <a:p>
            <a:pPr marL="17462" indent="0">
              <a:lnSpc>
                <a:spcPct val="150000"/>
              </a:lnSpc>
              <a:buNone/>
            </a:pPr>
            <a:r>
              <a:rPr lang="ru-RU" u="sng" dirty="0"/>
              <a:t>Страхование сельскохозяйственных животных производится на случай утраты (гибели) животных в результате воздействия следующих событий:</a:t>
            </a:r>
          </a:p>
          <a:p>
            <a:pPr>
              <a:lnSpc>
                <a:spcPct val="220000"/>
              </a:lnSpc>
            </a:pPr>
            <a:r>
              <a:rPr lang="ru-RU" b="1" dirty="0"/>
              <a:t>Заразные болезни животных</a:t>
            </a:r>
            <a:r>
              <a:rPr lang="ru-RU" dirty="0"/>
              <a:t>, возникновение  на территории  страхования  очага  заразной  болезни животных, для  ликвидации которого   по  решению  органов  и (или)  должностных лиц  производится убой  (уничтожение); </a:t>
            </a:r>
            <a:r>
              <a:rPr lang="ru-RU" b="1" dirty="0"/>
              <a:t>массовые отравления</a:t>
            </a:r>
          </a:p>
          <a:p>
            <a:pPr>
              <a:lnSpc>
                <a:spcPct val="220000"/>
              </a:lnSpc>
            </a:pPr>
            <a:r>
              <a:rPr lang="ru-RU" b="1" dirty="0"/>
              <a:t>Стихийные бедствия </a:t>
            </a:r>
            <a:r>
              <a:rPr lang="ru-RU" dirty="0"/>
              <a:t>(удар молнии, землетрясение, пыльная буря, ураганный ветер, сильная метель, буран, </a:t>
            </a:r>
          </a:p>
          <a:p>
            <a:pPr marL="17462" indent="0">
              <a:lnSpc>
                <a:spcPct val="220000"/>
              </a:lnSpc>
              <a:buNone/>
            </a:pPr>
            <a:r>
              <a:rPr lang="ru-RU" dirty="0"/>
              <a:t>наводнение, обвал, лавина, сель, оползень)</a:t>
            </a:r>
          </a:p>
          <a:p>
            <a:pPr>
              <a:lnSpc>
                <a:spcPct val="220000"/>
              </a:lnSpc>
            </a:pPr>
            <a:r>
              <a:rPr lang="ru-RU" b="1" dirty="0"/>
              <a:t>Нарушение электро-, тепло-, водоснабжения </a:t>
            </a:r>
            <a:r>
              <a:rPr lang="ru-RU" dirty="0"/>
              <a:t>в результате стихийных бедствий, если условия содержания животных предусматривают обязательное использование электрической, тепловой энергии, воды;</a:t>
            </a:r>
          </a:p>
          <a:p>
            <a:pPr>
              <a:lnSpc>
                <a:spcPct val="220000"/>
              </a:lnSpc>
            </a:pPr>
            <a:r>
              <a:rPr lang="ru-RU" b="1" dirty="0"/>
              <a:t>Пожар</a:t>
            </a:r>
          </a:p>
        </p:txBody>
      </p:sp>
    </p:spTree>
    <p:extLst>
      <p:ext uri="{BB962C8B-B14F-4D97-AF65-F5344CB8AC3E}">
        <p14:creationId xmlns:p14="http://schemas.microsoft.com/office/powerpoint/2010/main" val="329446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заразных болезней в соответствии с приказом МСХ России от 24.06.2013г. №242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3" y="953809"/>
            <a:ext cx="8193734" cy="495038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31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заключения договора страхования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608012" lvl="2" algn="just">
              <a:lnSpc>
                <a:spcPct val="150000"/>
              </a:lnSpc>
              <a:buFont typeface="Wingdings" charset="2"/>
              <a:buAutoNum type="arabicPeriod"/>
            </a:pPr>
            <a:r>
              <a:rPr lang="ru-RU" sz="1600" dirty="0"/>
              <a:t>Оформленное Заявление на страхование сельскохозяйственных животных</a:t>
            </a:r>
          </a:p>
          <a:p>
            <a:pPr marL="608012" lvl="2" algn="just">
              <a:lnSpc>
                <a:spcPct val="150000"/>
              </a:lnSpc>
              <a:buAutoNum type="arabicPeriod"/>
            </a:pPr>
            <a:r>
              <a:rPr lang="ru-RU" sz="1600" dirty="0"/>
              <a:t>Справка из районной </a:t>
            </a:r>
            <a:r>
              <a:rPr lang="ru-RU" sz="1600" dirty="0" err="1"/>
              <a:t>Госветслужбы</a:t>
            </a:r>
            <a:r>
              <a:rPr lang="ru-RU" sz="1600" dirty="0"/>
              <a:t> о благополучии хозяйства  по инфекционным/инвазионным/незаразным болезням с указанием, что животные клинически здоровы.</a:t>
            </a:r>
          </a:p>
          <a:p>
            <a:pPr marL="608012" lvl="2" algn="just">
              <a:lnSpc>
                <a:spcPct val="150000"/>
              </a:lnSpc>
              <a:buAutoNum type="arabicPeriod"/>
            </a:pPr>
            <a:r>
              <a:rPr lang="ru-RU" sz="1600" dirty="0"/>
              <a:t>Акт осмотра хозяйства </a:t>
            </a:r>
            <a:r>
              <a:rPr lang="ru-RU" sz="1600" dirty="0" err="1"/>
              <a:t>Госветслужбой</a:t>
            </a:r>
            <a:r>
              <a:rPr lang="ru-RU" sz="1600" dirty="0"/>
              <a:t> (последний по дате).</a:t>
            </a:r>
          </a:p>
          <a:p>
            <a:pPr marL="608012" lvl="2" algn="just">
              <a:lnSpc>
                <a:spcPct val="150000"/>
              </a:lnSpc>
              <a:buAutoNum type="arabicPeriod"/>
            </a:pPr>
            <a:r>
              <a:rPr lang="ru-RU" sz="1600" dirty="0"/>
              <a:t>Балансовая справка предприятия на последнюю отчетную дату с указанием стоимости и количества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57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страхования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 условиях: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548619"/>
              </p:ext>
            </p:extLst>
          </p:nvPr>
        </p:nvGraphicFramePr>
        <p:xfrm>
          <a:off x="600837" y="1736929"/>
          <a:ext cx="7655988" cy="4249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36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страховой премии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462" indent="0">
              <a:buNone/>
            </a:pPr>
            <a:r>
              <a:rPr lang="ru-RU" i="1" dirty="0"/>
              <a:t>Балансовая стоимость поголовья КРС (за </a:t>
            </a:r>
            <a:r>
              <a:rPr lang="ru-RU" i="1" dirty="0" err="1"/>
              <a:t>искл</a:t>
            </a:r>
            <a:r>
              <a:rPr lang="ru-RU" i="1" dirty="0"/>
              <a:t>. телят до 2-х мес.) – </a:t>
            </a:r>
            <a:r>
              <a:rPr lang="ru-RU" b="1" i="1" dirty="0"/>
              <a:t>70 000 000,00 рублей</a:t>
            </a:r>
          </a:p>
          <a:p>
            <a:pPr marL="17462" indent="0">
              <a:buNone/>
            </a:pPr>
            <a:r>
              <a:rPr lang="ru-RU" i="1" dirty="0"/>
              <a:t>   </a:t>
            </a:r>
            <a:r>
              <a:rPr lang="ru-RU" i="1" dirty="0" smtClean="0"/>
              <a:t>                                       </a:t>
            </a:r>
            <a:endParaRPr lang="ru-RU" i="1" dirty="0"/>
          </a:p>
          <a:p>
            <a:pPr marL="17462" indent="0">
              <a:buNone/>
            </a:pPr>
            <a:r>
              <a:rPr lang="ru-RU" i="1" dirty="0"/>
              <a:t>Срок страхования 1 </a:t>
            </a:r>
            <a:r>
              <a:rPr lang="ru-RU" i="1" dirty="0" smtClean="0"/>
              <a:t>год</a:t>
            </a:r>
          </a:p>
          <a:p>
            <a:pPr marL="17462" indent="0">
              <a:buNone/>
            </a:pPr>
            <a:r>
              <a:rPr lang="ru-RU" i="1" dirty="0" smtClean="0"/>
              <a:t>Общая страховая премия </a:t>
            </a:r>
            <a:r>
              <a:rPr lang="ru-RU" b="1" i="1" u="sng" dirty="0" smtClean="0"/>
              <a:t>490 000,00 </a:t>
            </a:r>
            <a:r>
              <a:rPr lang="ru-RU" i="1" dirty="0" smtClean="0"/>
              <a:t>руб.</a:t>
            </a:r>
          </a:p>
          <a:p>
            <a:pPr marL="17462" indent="0">
              <a:buNone/>
            </a:pPr>
            <a:r>
              <a:rPr lang="ru-RU" i="1" dirty="0" smtClean="0"/>
              <a:t>Затраты с/х предприятия (50%)  </a:t>
            </a:r>
            <a:r>
              <a:rPr lang="ru-RU" b="1" i="1" u="sng" dirty="0" smtClean="0"/>
              <a:t>245 000,00 </a:t>
            </a:r>
            <a:r>
              <a:rPr lang="ru-RU" i="1" dirty="0" smtClean="0"/>
              <a:t>руб.</a:t>
            </a:r>
          </a:p>
          <a:p>
            <a:pPr marL="17462" indent="0">
              <a:buNone/>
            </a:pPr>
            <a:r>
              <a:rPr lang="ru-RU" i="1" dirty="0" smtClean="0"/>
              <a:t>Субсидия (50%)  245 000,00 руб.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1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расчёта страховой премии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462" indent="0">
              <a:buNone/>
            </a:pPr>
            <a:endParaRPr lang="ru-RU" b="1" u="sng" dirty="0" smtClean="0"/>
          </a:p>
          <a:p>
            <a:pPr marL="17462" indent="0">
              <a:buNone/>
            </a:pPr>
            <a:r>
              <a:rPr lang="ru-RU" dirty="0"/>
              <a:t>АО СК «РСХБ-Страхование» филиал в </a:t>
            </a:r>
            <a:r>
              <a:rPr lang="ru-RU" dirty="0" err="1"/>
              <a:t>г.Кирове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610017, г. Киров, </a:t>
            </a:r>
            <a:r>
              <a:rPr lang="ru-RU" dirty="0" err="1"/>
              <a:t>ул.Горького</a:t>
            </a:r>
            <a:r>
              <a:rPr lang="ru-RU" dirty="0"/>
              <a:t>, д. 5, офис 309, телефон : </a:t>
            </a:r>
            <a:br>
              <a:rPr lang="ru-RU" dirty="0"/>
            </a:br>
            <a:r>
              <a:rPr lang="ru-RU" dirty="0"/>
              <a:t>+7 (8332) 205-749 </a:t>
            </a:r>
            <a:br>
              <a:rPr lang="ru-RU" dirty="0"/>
            </a:br>
            <a:endParaRPr lang="ru-RU" b="1" u="sng" dirty="0"/>
          </a:p>
          <a:p>
            <a:pPr marL="17462" indent="0">
              <a:buNone/>
            </a:pPr>
            <a:endParaRPr lang="ru-RU" b="1" u="sng" dirty="0" smtClean="0"/>
          </a:p>
          <a:p>
            <a:pPr marL="17462" indent="0">
              <a:buNone/>
            </a:pPr>
            <a:r>
              <a:rPr lang="ru-RU" b="1" u="sng" dirty="0" smtClean="0"/>
              <a:t>Директор </a:t>
            </a:r>
            <a:r>
              <a:rPr lang="ru-RU" b="1" u="sng" dirty="0"/>
              <a:t>филиала в </a:t>
            </a:r>
            <a:r>
              <a:rPr lang="ru-RU" b="1" u="sng" dirty="0" err="1"/>
              <a:t>г.Киров</a:t>
            </a:r>
            <a:endParaRPr lang="ru-RU" b="1" dirty="0"/>
          </a:p>
          <a:p>
            <a:pPr marL="17462" indent="0">
              <a:buNone/>
            </a:pPr>
            <a:r>
              <a:rPr lang="ru-RU" b="1" dirty="0"/>
              <a:t>Гребенщикова Лариса Леонидовна</a:t>
            </a:r>
          </a:p>
          <a:p>
            <a:pPr marL="17462" indent="0">
              <a:buNone/>
            </a:pPr>
            <a:r>
              <a:rPr lang="ru-RU" b="1" dirty="0"/>
              <a:t>8 964-253-74-44</a:t>
            </a:r>
          </a:p>
          <a:p>
            <a:pPr marL="17462" indent="0">
              <a:buNone/>
            </a:pPr>
            <a:r>
              <a:rPr lang="ru-RU" b="1" dirty="0"/>
              <a:t> </a:t>
            </a:r>
          </a:p>
          <a:p>
            <a:pPr marL="17462" indent="0">
              <a:buNone/>
            </a:pPr>
            <a:r>
              <a:rPr lang="ru-RU" b="1" u="sng" dirty="0"/>
              <a:t>Ваш персональный менеджер</a:t>
            </a:r>
            <a:endParaRPr lang="ru-RU" b="1" dirty="0"/>
          </a:p>
          <a:p>
            <a:pPr marL="17462" indent="0">
              <a:buNone/>
            </a:pPr>
            <a:r>
              <a:rPr lang="ru-RU" b="1" dirty="0" err="1"/>
              <a:t>Копысова</a:t>
            </a:r>
            <a:r>
              <a:rPr lang="ru-RU" b="1" dirty="0"/>
              <a:t> Ольга</a:t>
            </a:r>
          </a:p>
          <a:p>
            <a:pPr marL="17462" indent="0">
              <a:buNone/>
            </a:pPr>
            <a:r>
              <a:rPr lang="ru-RU" b="1" dirty="0"/>
              <a:t>Ведерникова Ольга</a:t>
            </a:r>
          </a:p>
          <a:p>
            <a:pPr marL="17462" indent="0">
              <a:buNone/>
            </a:pPr>
            <a:r>
              <a:rPr lang="ru-RU" b="1" dirty="0"/>
              <a:t>(8332) 205-749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4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НОРМАТИВНО-ПРАВОВЫЕ ДОКУМЕНТ</a:t>
            </a:r>
            <a:r>
              <a:rPr lang="ru-RU" dirty="0"/>
              <a:t>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Федеральный закон от 25.07.2011 N 260-ФЗ (ред. от 11.06.2021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587507" y="1494916"/>
            <a:ext cx="8099293" cy="610976"/>
          </a:xfrm>
        </p:spPr>
        <p:txBody>
          <a:bodyPr vert="horz" lIns="91440" tIns="45720" rIns="91440" bIns="45720" rtlCol="0">
            <a:normAutofit/>
          </a:bodyPr>
          <a:lstStyle/>
          <a:p>
            <a:pPr marL="172796" indent="-172796" algn="just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2"/>
              </a:buBlip>
            </a:pPr>
            <a:r>
              <a:rPr lang="ru-RU" dirty="0"/>
              <a:t>О государственной поддержке в сфере сельскохозяйственного страхования и о внесении изменений в Федеральный закон "О развитии сельского хозяйства"</a:t>
            </a:r>
          </a:p>
          <a:p>
            <a:pPr marL="172796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2"/>
              </a:buBlip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D66149E-990B-2F4D-92F3-8343506E26B1}"/>
              </a:ext>
            </a:extLst>
          </p:cNvPr>
          <p:cNvSpPr/>
          <p:nvPr/>
        </p:nvSpPr>
        <p:spPr bwMode="auto">
          <a:xfrm>
            <a:off x="426173" y="1109444"/>
            <a:ext cx="45719" cy="855005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3"/>
          </p:nvPr>
        </p:nvSpPr>
        <p:spPr>
          <a:xfrm>
            <a:off x="641952" y="2266307"/>
            <a:ext cx="8099294" cy="3105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Приказ Минсельхоза России от 01.03.2019 N </a:t>
            </a:r>
            <a:r>
              <a:rPr lang="ru-RU" dirty="0" smtClean="0"/>
              <a:t>87 (</a:t>
            </a:r>
            <a:r>
              <a:rPr lang="ru-RU" dirty="0"/>
              <a:t>ред. от 08.09.2021)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4"/>
          </p:nvPr>
        </p:nvSpPr>
        <p:spPr>
          <a:xfrm>
            <a:off x="587501" y="2525335"/>
            <a:ext cx="8099292" cy="89702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172796" indent="-172796" algn="just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2"/>
              </a:buBlip>
            </a:pPr>
            <a:r>
              <a:rPr lang="ru-RU" dirty="0"/>
              <a:t>"Об утверждении методики определения страховой стоимости и размера утраты (гибели) урожая сельскохозяйственной культуры и посадок многолетних насаждений и методики определения страховой стоимости и размера утраты (гибели) сельскохозяйственных животных"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D66149E-990B-2F4D-92F3-8343506E26B1}"/>
              </a:ext>
            </a:extLst>
          </p:cNvPr>
          <p:cNvSpPr/>
          <p:nvPr/>
        </p:nvSpPr>
        <p:spPr bwMode="auto">
          <a:xfrm>
            <a:off x="443661" y="2288630"/>
            <a:ext cx="45719" cy="1141267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2" name="Текст 6"/>
          <p:cNvSpPr txBox="1">
            <a:spLocks/>
          </p:cNvSpPr>
          <p:nvPr/>
        </p:nvSpPr>
        <p:spPr>
          <a:xfrm>
            <a:off x="587501" y="3895031"/>
            <a:ext cx="8099292" cy="35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1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0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9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96" indent="-172796" defTabSz="685783">
              <a:lnSpc>
                <a:spcPct val="100000"/>
              </a:lnSpc>
              <a:spcBef>
                <a:spcPts val="300"/>
              </a:spcBef>
              <a:buClr>
                <a:srgbClr val="FFC000"/>
              </a:buClr>
              <a:buSzPct val="110000"/>
              <a:buFont typeface="Arial" panose="020B0604020202020204" pitchFamily="34" charset="0"/>
              <a:buBlip>
                <a:blip r:embed="rId2"/>
              </a:buBlip>
            </a:pPr>
            <a:r>
              <a:rPr dirty="0">
                <a:solidFill>
                  <a:prstClr val="black"/>
                </a:solidFill>
              </a:rPr>
              <a:t>"Об утверждении плана сельскохозяйственного страхования на 2022 год"</a:t>
            </a: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587501" y="3584479"/>
            <a:ext cx="8099294" cy="310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>
                <a:solidFill>
                  <a:prstClr val="black"/>
                </a:solidFill>
              </a:rPr>
              <a:t>Приказ Минсельхоза России от 08.09.2021 N 615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D66149E-990B-2F4D-92F3-8343506E26B1}"/>
              </a:ext>
            </a:extLst>
          </p:cNvPr>
          <p:cNvSpPr/>
          <p:nvPr/>
        </p:nvSpPr>
        <p:spPr bwMode="auto">
          <a:xfrm>
            <a:off x="431630" y="4603764"/>
            <a:ext cx="45719" cy="1063524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5" name="Текст 6"/>
          <p:cNvSpPr txBox="1">
            <a:spLocks/>
          </p:cNvSpPr>
          <p:nvPr/>
        </p:nvSpPr>
        <p:spPr>
          <a:xfrm>
            <a:off x="483587" y="4913964"/>
            <a:ext cx="8099292" cy="705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1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0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9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96" indent="-172796" algn="just" defTabSz="685783">
              <a:lnSpc>
                <a:spcPct val="100000"/>
              </a:lnSpc>
              <a:spcBef>
                <a:spcPts val="300"/>
              </a:spcBef>
              <a:buClr>
                <a:srgbClr val="FFC000"/>
              </a:buClr>
              <a:buSzPct val="110000"/>
              <a:buFont typeface="Arial" panose="020B0604020202020204" pitchFamily="34" charset="0"/>
              <a:buBlip>
                <a:blip r:embed="rId2"/>
              </a:buBlip>
            </a:pPr>
            <a:r>
              <a:rPr dirty="0">
                <a:solidFill>
                  <a:prstClr val="black"/>
                </a:solidFill>
              </a:rPr>
              <a:t>“Правила страхования  (стандартные)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урожая сельскохозяйственных культур, посадок многолетних насаждений, осуществляемого с государственной поддержкой, на случай чрезвычайных ситуаций природного характера"</a:t>
            </a: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506447" y="4506905"/>
            <a:ext cx="8099294" cy="310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>
                <a:solidFill>
                  <a:prstClr val="black"/>
                </a:solidFill>
              </a:rPr>
              <a:t>Правила страхования АО СК «</a:t>
            </a:r>
            <a:r>
              <a:rPr dirty="0" err="1" smtClean="0">
                <a:solidFill>
                  <a:prstClr val="black"/>
                </a:solidFill>
              </a:rPr>
              <a:t>РСХБ</a:t>
            </a:r>
            <a:r>
              <a:rPr dirty="0" smtClean="0">
                <a:solidFill>
                  <a:prstClr val="black"/>
                </a:solidFill>
              </a:rPr>
              <a:t>-Страхование» от 11.10.2021 N 0377-од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D66149E-990B-2F4D-92F3-8343506E26B1}"/>
              </a:ext>
            </a:extLst>
          </p:cNvPr>
          <p:cNvSpPr/>
          <p:nvPr/>
        </p:nvSpPr>
        <p:spPr bwMode="auto">
          <a:xfrm>
            <a:off x="443661" y="3602839"/>
            <a:ext cx="45719" cy="676745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Кто может осуществлять страхования от ЧС?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18067" y="1102274"/>
            <a:ext cx="8068734" cy="50242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Страховая компания должна входить в профобъединение (НСА)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+ Страховая компания должна отвечать следующим требованиям: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/>
              <a:t>Наличие опыта СХ страхования с ГП не менее 5 лет;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/>
              <a:t>Размер собственных средств (капитала) не менее 3 млрд руб. на 31.03.2021 г.;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/>
              <a:t> Рейтинг финансовой надежности Эксперт Ра не ниже уровня «</a:t>
            </a:r>
            <a:r>
              <a:rPr lang="ru-RU" sz="1600" dirty="0" err="1"/>
              <a:t>ruA</a:t>
            </a:r>
            <a:r>
              <a:rPr lang="ru-RU" sz="1600" dirty="0"/>
              <a:t>-</a:t>
            </a:r>
            <a:r>
              <a:rPr lang="ru-RU" sz="1600" dirty="0" smtClean="0"/>
              <a:t>».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АО СК «РСХБ-Страхование» -</a:t>
            </a:r>
          </a:p>
          <a:p>
            <a:pPr marL="0" indent="0">
              <a:buNone/>
            </a:pPr>
            <a:r>
              <a:rPr lang="ru-RU" sz="1600" dirty="0"/>
              <a:t>о</a:t>
            </a:r>
            <a:r>
              <a:rPr lang="ru-RU" sz="1600" dirty="0" smtClean="0"/>
              <a:t>твечает всем этим требованиям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0" y="2068569"/>
            <a:ext cx="1371600" cy="861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434" y="1731929"/>
            <a:ext cx="2153073" cy="1534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42" t="822" r="1042" b="822"/>
          <a:stretch/>
        </p:blipFill>
        <p:spPr>
          <a:xfrm>
            <a:off x="6475615" y="4805108"/>
            <a:ext cx="2053244" cy="1404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112" y="4833499"/>
            <a:ext cx="2010135" cy="14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страхования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18067" y="1296785"/>
            <a:ext cx="8068734" cy="4689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Сельскохозяйственная культура должна быть включена в План страхования (Приказ № 612 от 08.09.2021 г).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Зерновые                                6. Бахчевые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Зернобобовые                        7. Картофель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Масличные                             8. Овощи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Технические                           9. Многолетние насаждения (ягодные)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Кормовые                              10. Посадки многолетних насаждений (ягодники,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посадки семечковых) </a:t>
            </a:r>
          </a:p>
          <a:p>
            <a:pPr marL="0" indent="0">
              <a:buNone/>
            </a:pPr>
            <a:r>
              <a:rPr lang="ru-RU" sz="1600" dirty="0" smtClean="0"/>
              <a:t>Сорта </a:t>
            </a:r>
            <a:r>
              <a:rPr lang="ru-RU" sz="1600" dirty="0"/>
              <a:t>сельскохозяйственных культур должны быть внесены в Государственный реестр селекционных достижений, допущенных к </a:t>
            </a:r>
            <a:r>
              <a:rPr lang="ru-RU" sz="1600" dirty="0" smtClean="0"/>
              <a:t>использованию (информацию о сорте можно проверить по ссылке </a:t>
            </a:r>
            <a:r>
              <a:rPr lang="en-US" sz="1600" dirty="0">
                <a:hlinkClick r:id="rId2"/>
              </a:rPr>
              <a:t>https://reestr.gossortrf.ru</a:t>
            </a:r>
            <a:r>
              <a:rPr lang="en-US" sz="1600" dirty="0" smtClean="0">
                <a:hlinkClick r:id="rId2"/>
              </a:rPr>
              <a:t>/</a:t>
            </a:r>
            <a:r>
              <a:rPr lang="ru-RU" sz="1600" dirty="0"/>
              <a:t>)</a:t>
            </a:r>
          </a:p>
        </p:txBody>
      </p:sp>
      <p:pic>
        <p:nvPicPr>
          <p:cNvPr id="107522" name="Picture 2" descr="https://proprikol.ru/wp-content/uploads/2020/11/kartinki-pshenichnoe-pole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4718935"/>
            <a:ext cx="2130425" cy="12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img2.goodfon.ru/original/1920x1408/7/4f/podsolnuh-pole-neb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528" name="Picture 8" descr="https://images.pexels.com/photos/685078/pexels-photo-685078.jpeg?auto=compress&amp;cs=tinysrgb&amp;dpr=2&amp;w=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55" y="4714085"/>
            <a:ext cx="1850179" cy="12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0" name="Picture 10" descr="https://thumbs.dreamstime.com/b/%D0%BF%D0%BE-%D0%B5-%D1%81%D0%B0%D1%85%D0%B0%D1%80%D0%BD%D0%BE%D0%B9-%D1%81%D0%B2%D0%B5%D0%BA-%D1%8B-57577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4" y="4714085"/>
            <a:ext cx="1822854" cy="12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2" name="Picture 12" descr="https://www.delphiorganic.com/product_images/bio-weinbeeren-pflanze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28" y="4714084"/>
            <a:ext cx="1855239" cy="12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Страховой риск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06582" y="1113905"/>
            <a:ext cx="788877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Утрата (гибель) урожая с/х культуры </a:t>
            </a:r>
            <a:r>
              <a:rPr lang="ru-RU" dirty="0"/>
              <a:t>- имевшее  место  в  период действия договора     сельскохозяйственного страхования  </a:t>
            </a:r>
            <a:r>
              <a:rPr lang="ru-RU" b="1" u="sng" dirty="0"/>
              <a:t>снижение фактического урожая        сельскохозяйственной культуры</a:t>
            </a:r>
            <a:r>
              <a:rPr lang="ru-RU" dirty="0"/>
              <a:t>,   в   том  числе  урожая многолетних     насаждений,     по сравнению     с    запланированным урожаем  в  результате наступления событий, предусмотренных статьей 8 Федерального закона N 260-ФЗ</a:t>
            </a:r>
          </a:p>
        </p:txBody>
      </p:sp>
      <p:pic>
        <p:nvPicPr>
          <p:cNvPr id="12" name="Picture 3" descr="C:\Users\MartynenkoEV\Pictures\26_000_Hkg36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67" y="3471798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" dirty="0" smtClean="0">
                <a:solidFill>
                  <a:srgbClr val="000000"/>
                </a:solidFill>
                <a:latin typeface="Arial"/>
              </a:rPr>
              <a:t>Особенности страхования </a:t>
            </a:r>
            <a:endParaRPr lang="ru-RU" b="0" spc="-1" dirty="0"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5" name="Diagram2"/>
          <p:cNvGraphicFramePr/>
          <p:nvPr>
            <p:extLst>
              <p:ext uri="{D42A27DB-BD31-4B8C-83A1-F6EECF244321}">
                <p14:modId xmlns:p14="http://schemas.microsoft.com/office/powerpoint/2010/main" val="2815438936"/>
              </p:ext>
            </p:extLst>
          </p:nvPr>
        </p:nvGraphicFramePr>
        <p:xfrm>
          <a:off x="558674" y="1053146"/>
          <a:ext cx="82962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Страховые риски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атмосферная и почвенная засуха, суховей;</a:t>
            </a:r>
          </a:p>
          <a:p>
            <a:r>
              <a:rPr lang="ru-RU" dirty="0"/>
              <a:t>заморозки, вымерзание, </a:t>
            </a:r>
            <a:r>
              <a:rPr lang="ru-RU" b="1" u="sng" dirty="0" err="1">
                <a:solidFill>
                  <a:schemeClr val="accent6">
                    <a:lumMod val="50000"/>
                  </a:schemeClr>
                </a:solidFill>
              </a:rPr>
              <a:t>выпревание</a:t>
            </a:r>
            <a:r>
              <a:rPr lang="ru-RU" dirty="0"/>
              <a:t>,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ледяная корка</a:t>
            </a:r>
            <a:r>
              <a:rPr lang="ru-RU" dirty="0"/>
              <a:t>, раннее  появление  или установление снежного  покрова,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промерзание верхнего  слоя  почвы</a:t>
            </a:r>
            <a:r>
              <a:rPr lang="ru-RU" dirty="0"/>
              <a:t>;</a:t>
            </a:r>
          </a:p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град,</a:t>
            </a:r>
            <a:r>
              <a:rPr lang="ru-RU" dirty="0"/>
              <a:t> крупный град, сильный  ливень и (или) продолжительный дождь,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переувлажнение  почвы;</a:t>
            </a:r>
          </a:p>
          <a:p>
            <a:r>
              <a:rPr lang="ru-RU" dirty="0"/>
              <a:t>половодье, наводнение, подтопление, паводок;</a:t>
            </a:r>
          </a:p>
          <a:p>
            <a:r>
              <a:rPr lang="ru-RU" dirty="0"/>
              <a:t>оползень, землетрясение, сход снежных лавин, сель;</a:t>
            </a:r>
          </a:p>
          <a:p>
            <a:r>
              <a:rPr lang="ru-RU" dirty="0"/>
              <a:t>сильная пыльная  (песчаная)  буря, сильный  и  (или) ураганный ветер;</a:t>
            </a:r>
          </a:p>
          <a:p>
            <a:r>
              <a:rPr lang="ru-RU" dirty="0"/>
              <a:t>природный пожар;</a:t>
            </a:r>
          </a:p>
          <a:p>
            <a:r>
              <a:rPr lang="ru-RU" dirty="0"/>
              <a:t>проникновение и (или) распространение вредных организмов, если такие события носят </a:t>
            </a:r>
            <a:r>
              <a:rPr lang="ru-RU" dirty="0" err="1"/>
              <a:t>эпифитотический</a:t>
            </a:r>
            <a:r>
              <a:rPr lang="ru-RU" dirty="0"/>
              <a:t> характер;</a:t>
            </a:r>
          </a:p>
          <a:p>
            <a:r>
              <a:rPr lang="ru-RU" dirty="0"/>
              <a:t>нарушение электро-, и </a:t>
            </a:r>
            <a:r>
              <a:rPr lang="ru-RU" dirty="0" err="1"/>
              <a:t>и</a:t>
            </a:r>
            <a:r>
              <a:rPr lang="ru-RU" dirty="0"/>
              <a:t> (или) тепло-,  и  (или)  водоснабжения в результате  опасных    природных явлений  и  стихийных бедствий при страховании   сельскохозяйственных культур, выращиваемых в защищенном грунте  или  на  мелиорируемых землях</a:t>
            </a:r>
          </a:p>
        </p:txBody>
      </p:sp>
    </p:spTree>
    <p:extLst>
      <p:ext uri="{BB962C8B-B14F-4D97-AF65-F5344CB8AC3E}">
        <p14:creationId xmlns:p14="http://schemas.microsoft.com/office/powerpoint/2010/main" val="221100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заключения договора страхования требуется: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ru-RU" dirty="0" smtClean="0">
              <a:latin typeface="Arial"/>
            </a:endParaRP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/>
              </a:rPr>
              <a:t>Заявление на страхование;</a:t>
            </a: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Технологическая карта; </a:t>
            </a: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/>
              </a:rPr>
              <a:t>Карта расположения посевов;</a:t>
            </a: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/>
              </a:rPr>
              <a:t>Документы подтверждающие</a:t>
            </a: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/>
              </a:rPr>
              <a:t> качество семян</a:t>
            </a: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/>
              </a:rPr>
              <a:t>Документы на право пользования</a:t>
            </a: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сельхозугодьями</a:t>
            </a:r>
            <a:endParaRPr lang="ru-RU" sz="2000" dirty="0" smtClean="0">
              <a:latin typeface="Arial"/>
            </a:endParaRP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Формы </a:t>
            </a:r>
            <a:r>
              <a:rPr lang="ru-RU" sz="2000" dirty="0"/>
              <a:t>29-СХ и 4-СХ за 5 </a:t>
            </a:r>
            <a:r>
              <a:rPr lang="ru-RU" sz="2000" dirty="0" smtClean="0"/>
              <a:t>лет</a:t>
            </a:r>
            <a:r>
              <a:rPr lang="ru-RU" sz="2000" dirty="0" smtClean="0">
                <a:latin typeface="Arial"/>
              </a:rPr>
              <a:t> </a:t>
            </a:r>
          </a:p>
          <a:p>
            <a:pPr marL="0" lvl="0" indent="0" algn="just" defTabSz="910052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ru-RU" sz="2000" dirty="0" smtClean="0">
                <a:latin typeface="Arial"/>
              </a:rPr>
              <a:t>(для проверки расчета страховой</a:t>
            </a:r>
          </a:p>
          <a:p>
            <a:pPr marL="0" lvl="0" indent="0" algn="just" defTabSz="910052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ru-RU" sz="2000" dirty="0" smtClean="0">
                <a:latin typeface="Arial"/>
              </a:rPr>
              <a:t> стоимости);</a:t>
            </a:r>
          </a:p>
          <a:p>
            <a:pPr marL="0" lvl="0" indent="0" algn="just" defTabSz="910052">
              <a:lnSpc>
                <a:spcPct val="130000"/>
              </a:lnSpc>
              <a:spcBef>
                <a:spcPts val="600"/>
              </a:spcBef>
              <a:buNone/>
              <a:defRPr/>
            </a:pPr>
            <a:endParaRPr lang="ru-RU" sz="2000" dirty="0" smtClean="0">
              <a:latin typeface="Arial"/>
            </a:endParaRPr>
          </a:p>
          <a:p>
            <a:pPr marL="0" lvl="0" indent="0" algn="just" defTabSz="910052">
              <a:lnSpc>
                <a:spcPct val="130000"/>
              </a:lnSpc>
              <a:spcBef>
                <a:spcPts val="600"/>
              </a:spcBef>
              <a:buNone/>
              <a:defRPr/>
            </a:pPr>
            <a:endParaRPr lang="ru-RU" sz="2000" dirty="0">
              <a:latin typeface="Arial"/>
            </a:endParaRPr>
          </a:p>
        </p:txBody>
      </p:sp>
      <p:pic>
        <p:nvPicPr>
          <p:cNvPr id="110596" name="Picture 4" descr="https://spagolod.ru/wp-content/uploads/man-checklis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00" y="1347341"/>
            <a:ext cx="2892425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9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расчёта страховой премии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06400" y="1398838"/>
            <a:ext cx="8517467" cy="4194654"/>
          </a:xfrm>
        </p:spPr>
        <p:txBody>
          <a:bodyPr/>
          <a:lstStyle/>
          <a:p>
            <a:pPr marL="0" indent="0">
              <a:buNone/>
            </a:pPr>
            <a:r>
              <a:rPr lang="ru-RU" sz="1200" b="1" u="sng" dirty="0"/>
              <a:t>ЯЧМЕНЬ ЯРОВОЙ:</a:t>
            </a:r>
          </a:p>
          <a:p>
            <a:pPr marL="17462" lvl="0" indent="0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r>
              <a:rPr lang="ru-RU" sz="1000" i="1" dirty="0">
                <a:solidFill>
                  <a:prstClr val="black"/>
                </a:solidFill>
                <a:latin typeface="Arial"/>
                <a:cs typeface="Arial"/>
              </a:rPr>
              <a:t>Средняя урожайность за 5 лет – 22 ц/га</a:t>
            </a:r>
            <a:endParaRPr lang="ru-RU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462" lvl="0" indent="0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r>
              <a:rPr lang="ru-RU" sz="1000" i="1" dirty="0">
                <a:solidFill>
                  <a:prstClr val="black"/>
                </a:solidFill>
                <a:latin typeface="Arial"/>
                <a:cs typeface="Arial"/>
              </a:rPr>
              <a:t>Средняя цена реализации – </a:t>
            </a:r>
            <a:r>
              <a:rPr lang="ru-RU" sz="1000" i="1" dirty="0" smtClean="0">
                <a:solidFill>
                  <a:prstClr val="black"/>
                </a:solidFill>
                <a:latin typeface="Arial"/>
                <a:cs typeface="Arial"/>
              </a:rPr>
              <a:t>1 176,25  </a:t>
            </a:r>
            <a:r>
              <a:rPr lang="ru-RU" sz="1000" i="1" dirty="0">
                <a:solidFill>
                  <a:prstClr val="black"/>
                </a:solidFill>
                <a:latin typeface="Arial"/>
                <a:cs typeface="Arial"/>
              </a:rPr>
              <a:t>руб./ц</a:t>
            </a:r>
            <a:endParaRPr lang="ru-RU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462" lvl="0" indent="0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r>
              <a:rPr lang="ru-RU" sz="1000" i="1" dirty="0">
                <a:solidFill>
                  <a:prstClr val="black"/>
                </a:solidFill>
                <a:latin typeface="Arial"/>
                <a:cs typeface="Arial"/>
              </a:rPr>
              <a:t>Площадь посева культуры в текущем году – 400 га</a:t>
            </a:r>
          </a:p>
          <a:p>
            <a:pPr marL="17462" lvl="0" indent="0" algn="ctr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endParaRPr lang="ru-RU" sz="1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462" lvl="0" indent="0" algn="ctr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r>
              <a:rPr lang="ru-RU" sz="1000" b="1" dirty="0" smtClean="0">
                <a:solidFill>
                  <a:prstClr val="black"/>
                </a:solidFill>
                <a:latin typeface="Arial"/>
                <a:cs typeface="Arial"/>
              </a:rPr>
              <a:t>Страховая </a:t>
            </a:r>
            <a:r>
              <a:rPr lang="ru-RU" sz="1000" b="1" dirty="0">
                <a:solidFill>
                  <a:prstClr val="black"/>
                </a:solidFill>
                <a:latin typeface="Arial"/>
                <a:cs typeface="Arial"/>
              </a:rPr>
              <a:t>сумма: 22 ц/га </a:t>
            </a:r>
            <a:r>
              <a:rPr lang="ru-RU" sz="1000" b="1" dirty="0" smtClean="0">
                <a:solidFill>
                  <a:prstClr val="black"/>
                </a:solidFill>
                <a:latin typeface="Arial"/>
                <a:cs typeface="Arial"/>
              </a:rPr>
              <a:t>*1 176,25 </a:t>
            </a:r>
            <a:r>
              <a:rPr lang="ru-RU" sz="1000" b="1" dirty="0">
                <a:solidFill>
                  <a:prstClr val="black"/>
                </a:solidFill>
                <a:latin typeface="Arial"/>
                <a:cs typeface="Arial"/>
              </a:rPr>
              <a:t>руб./ц *400 га = </a:t>
            </a:r>
            <a:r>
              <a:rPr lang="ru-RU" sz="1000" b="1" u="sng" dirty="0" smtClean="0">
                <a:solidFill>
                  <a:prstClr val="black"/>
                </a:solidFill>
                <a:latin typeface="Arial"/>
                <a:cs typeface="Arial"/>
              </a:rPr>
              <a:t>10 351 000,00 </a:t>
            </a:r>
            <a:r>
              <a:rPr lang="ru-RU" sz="1000" b="1" u="sng" dirty="0">
                <a:solidFill>
                  <a:prstClr val="black"/>
                </a:solidFill>
                <a:latin typeface="Arial"/>
                <a:cs typeface="Arial"/>
              </a:rPr>
              <a:t>рублей</a:t>
            </a:r>
          </a:p>
          <a:p>
            <a:pPr marL="17462" lvl="0" indent="0" algn="ctr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endParaRPr lang="ru-RU" sz="10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462" lvl="0" indent="0" algn="ctr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r>
              <a:rPr lang="ru-RU" sz="1000" i="1" dirty="0" smtClean="0">
                <a:solidFill>
                  <a:prstClr val="black"/>
                </a:solidFill>
                <a:latin typeface="Arial"/>
                <a:cs typeface="Arial"/>
              </a:rPr>
              <a:t>Безусловная </a:t>
            </a:r>
            <a:r>
              <a:rPr lang="ru-RU" sz="1000" i="1" dirty="0">
                <a:solidFill>
                  <a:prstClr val="black"/>
                </a:solidFill>
                <a:latin typeface="Arial"/>
                <a:cs typeface="Arial"/>
              </a:rPr>
              <a:t>франшиза – 20</a:t>
            </a:r>
            <a:r>
              <a:rPr lang="ru-RU" sz="1000" i="1" dirty="0" smtClean="0">
                <a:solidFill>
                  <a:prstClr val="black"/>
                </a:solidFill>
                <a:latin typeface="Arial"/>
                <a:cs typeface="Arial"/>
              </a:rPr>
              <a:t>%</a:t>
            </a:r>
          </a:p>
          <a:p>
            <a:pPr marL="17462" lvl="0" indent="0" algn="ctr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endParaRPr lang="ru-RU" sz="1000" i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462" lvl="0" indent="0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r>
              <a:rPr lang="ru-RU" sz="1000" i="1" dirty="0" smtClean="0">
                <a:solidFill>
                  <a:prstClr val="black"/>
                </a:solidFill>
                <a:latin typeface="Arial"/>
                <a:cs typeface="Arial"/>
              </a:rPr>
              <a:t>Дополнительная поддержка в области растениеводства при страховании (дополнительный коэффициент 1,2) </a:t>
            </a:r>
          </a:p>
          <a:p>
            <a:pPr marL="17462" lvl="0" indent="0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r>
              <a:rPr lang="ru-RU" sz="1000" i="1" dirty="0" smtClean="0">
                <a:solidFill>
                  <a:prstClr val="black"/>
                </a:solidFill>
                <a:latin typeface="Arial"/>
                <a:cs typeface="Arial"/>
              </a:rPr>
              <a:t>Составит: зерновые- </a:t>
            </a:r>
            <a:r>
              <a:rPr lang="ru-RU" sz="1000" b="1" i="1" dirty="0" smtClean="0">
                <a:solidFill>
                  <a:srgbClr val="FF0000"/>
                </a:solidFill>
                <a:latin typeface="Arial"/>
                <a:cs typeface="Arial"/>
              </a:rPr>
              <a:t>92,2</a:t>
            </a:r>
            <a:r>
              <a:rPr lang="ru-RU" sz="1000" i="1" dirty="0" smtClean="0">
                <a:solidFill>
                  <a:prstClr val="black"/>
                </a:solidFill>
                <a:latin typeface="Arial"/>
                <a:cs typeface="Arial"/>
              </a:rPr>
              <a:t> руб. на 1 га, </a:t>
            </a:r>
            <a:r>
              <a:rPr lang="ru-RU" sz="1000" i="1" smtClean="0">
                <a:solidFill>
                  <a:prstClr val="black"/>
                </a:solidFill>
                <a:latin typeface="Arial"/>
                <a:cs typeface="Arial"/>
              </a:rPr>
              <a:t>картофель- </a:t>
            </a:r>
            <a:r>
              <a:rPr lang="ru-RU" sz="1000" b="1" i="1" smtClean="0">
                <a:solidFill>
                  <a:srgbClr val="FF0000"/>
                </a:solidFill>
                <a:latin typeface="Arial"/>
                <a:cs typeface="Arial"/>
              </a:rPr>
              <a:t>1 201,0 </a:t>
            </a:r>
            <a:r>
              <a:rPr lang="ru-RU" sz="1000" i="1" dirty="0" smtClean="0">
                <a:solidFill>
                  <a:prstClr val="black"/>
                </a:solidFill>
                <a:latin typeface="Arial"/>
                <a:cs typeface="Arial"/>
              </a:rPr>
              <a:t>руб. на 1 га, овощи -</a:t>
            </a:r>
            <a:r>
              <a:rPr lang="ru-RU" sz="1000" b="1" i="1" dirty="0" smtClean="0">
                <a:solidFill>
                  <a:srgbClr val="FF0000"/>
                </a:solidFill>
                <a:latin typeface="Arial"/>
                <a:cs typeface="Arial"/>
              </a:rPr>
              <a:t>13,6 </a:t>
            </a:r>
            <a:r>
              <a:rPr lang="ru-RU" sz="1000" i="1" dirty="0" smtClean="0">
                <a:solidFill>
                  <a:prstClr val="black"/>
                </a:solidFill>
                <a:latin typeface="Arial"/>
                <a:cs typeface="Arial"/>
              </a:rPr>
              <a:t>руб. (на примере 2022г.)</a:t>
            </a:r>
          </a:p>
          <a:p>
            <a:pPr marL="17462" lvl="0" indent="0" algn="ctr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endParaRPr lang="ru-RU" sz="1000" i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7462" lvl="0" indent="0" algn="ctr" defTabSz="457200">
              <a:lnSpc>
                <a:spcPct val="100000"/>
              </a:lnSpc>
              <a:spcBef>
                <a:spcPct val="20000"/>
              </a:spcBef>
              <a:buSzPct val="100000"/>
              <a:buNone/>
            </a:pPr>
            <a:endParaRPr lang="ru-RU" sz="1000" b="1" u="sng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75" y="3496165"/>
            <a:ext cx="7602371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78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KTpHbt5WH45KR6uXrrOw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955E8560F4BE4188D33AED78CA2D20" ma:contentTypeVersion="0" ma:contentTypeDescription="Создание документа." ma:contentTypeScope="" ma:versionID="4870eaf9c0ea77edd9e4d4465ca7df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7A222E-F979-41B7-BFDC-385505A5E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1BE1C9-D424-40C1-887F-FD95E239C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7A736-9EE2-4A0C-9400-2C8D13E337E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172557</TotalTime>
  <Words>1322</Words>
  <Application>Microsoft Office PowerPoint</Application>
  <PresentationFormat>Экран (4:3)</PresentationFormat>
  <Paragraphs>195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.Lucida Grande UI Regular</vt:lpstr>
      <vt:lpstr>Arial</vt:lpstr>
      <vt:lpstr>Calibri</vt:lpstr>
      <vt:lpstr>Courier New</vt:lpstr>
      <vt:lpstr>Liberation Sans</vt:lpstr>
      <vt:lpstr>Verdana</vt:lpstr>
      <vt:lpstr>Wingdings</vt:lpstr>
      <vt:lpstr>Системный шрифт, обычный</vt:lpstr>
      <vt:lpstr>1_Тема Office</vt:lpstr>
      <vt:lpstr>Слайд think-cell</vt:lpstr>
      <vt:lpstr>АО СК «РСХБ-Страхование»</vt:lpstr>
      <vt:lpstr>НОРМАТИВНО-ПРАВОВЫЕ ДОКУМЕНТЫ</vt:lpstr>
      <vt:lpstr>Кто может осуществлять страхования от ЧС?</vt:lpstr>
      <vt:lpstr>Объект страхования</vt:lpstr>
      <vt:lpstr>Страховой риск</vt:lpstr>
      <vt:lpstr>Особенности страхования </vt:lpstr>
      <vt:lpstr>Страховые риски</vt:lpstr>
      <vt:lpstr>Для заключения договора страхования требуется:</vt:lpstr>
      <vt:lpstr>Пример расчёта страховой премии</vt:lpstr>
      <vt:lpstr>Пример расчета страховой премии при ЧС </vt:lpstr>
      <vt:lpstr>Действия при наступлении страхового случая</vt:lpstr>
      <vt:lpstr>Документы для урегулирования убытков</vt:lpstr>
      <vt:lpstr>Страхование сельскохозяйственных животных</vt:lpstr>
      <vt:lpstr>Страховые риски</vt:lpstr>
      <vt:lpstr>Перечень заразных болезней в соответствии с приказом МСХ России от 24.06.2013г. №242</vt:lpstr>
      <vt:lpstr>Документы для заключения договора страхования </vt:lpstr>
      <vt:lpstr>Особенности страхования</vt:lpstr>
      <vt:lpstr>Пример расчета страховой премии</vt:lpstr>
      <vt:lpstr>Пример расчёта страховой премии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Владелец</cp:lastModifiedBy>
  <cp:revision>3580</cp:revision>
  <cp:lastPrinted>2022-04-12T10:22:19Z</cp:lastPrinted>
  <dcterms:created xsi:type="dcterms:W3CDTF">2020-03-16T10:01:45Z</dcterms:created>
  <dcterms:modified xsi:type="dcterms:W3CDTF">2022-04-12T11:26:31Z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0x0101005D955E8560F4BE4188D33AED78CA2D20</vt:lpwstr>
  </property>
</Properties>
</file>