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17"/>
  </p:notesMasterIdLst>
  <p:sldIdLst>
    <p:sldId id="2848" r:id="rId5"/>
    <p:sldId id="2905" r:id="rId6"/>
    <p:sldId id="2904" r:id="rId7"/>
    <p:sldId id="2906" r:id="rId8"/>
    <p:sldId id="2907" r:id="rId9"/>
    <p:sldId id="2915" r:id="rId10"/>
    <p:sldId id="2909" r:id="rId11"/>
    <p:sldId id="2910" r:id="rId12"/>
    <p:sldId id="2911" r:id="rId13"/>
    <p:sldId id="2916" r:id="rId14"/>
    <p:sldId id="2912" r:id="rId15"/>
    <p:sldId id="2913" r:id="rId16"/>
  </p:sldIdLst>
  <p:sldSz cx="9144000" cy="6858000" type="screen4x3"/>
  <p:notesSz cx="6797675" cy="9926638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 N" initials="SN" lastIdx="1" clrIdx="0">
    <p:extLst/>
  </p:cmAuthor>
  <p:cmAuthor id="2" name="Пользователь Microsoft Office" initials="ПMO" lastIdx="1" clrIdx="1">
    <p:extLst/>
  </p:cmAuthor>
  <p:cmAuthor id="3" name="Мусина Мария Маратовна" initials="МММ" lastIdx="1" clrIdx="2">
    <p:extLst/>
  </p:cmAuthor>
  <p:cmAuthor id="4" name="Елисеева Наталья Вячеславовна" initials="ЕНВ" lastIdx="2" clrIdx="3">
    <p:extLst>
      <p:ext uri="{19B8F6BF-5375-455C-9EA6-DF929625EA0E}">
        <p15:presenceInfo xmlns:p15="http://schemas.microsoft.com/office/powerpoint/2012/main" userId="S-1-5-21-1549485234-2098840190-2090145031-19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BF65"/>
    <a:srgbClr val="6AA642"/>
    <a:srgbClr val="2B6030"/>
    <a:srgbClr val="A6CE39"/>
    <a:srgbClr val="238441"/>
    <a:srgbClr val="6AA744"/>
    <a:srgbClr val="D9E01F"/>
    <a:srgbClr val="BED62F"/>
    <a:srgbClr val="6BA74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94" autoAdjust="0"/>
    <p:restoredTop sz="93800" autoAdjust="0"/>
  </p:normalViewPr>
  <p:slideViewPr>
    <p:cSldViewPr snapToGrid="0">
      <p:cViewPr varScale="1">
        <p:scale>
          <a:sx n="90" d="100"/>
          <a:sy n="90" d="100"/>
        </p:scale>
        <p:origin x="131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289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47B3C-1080-4B1C-911F-349AA81B722B}" type="doc">
      <dgm:prSet loTypeId="urn:microsoft.com/office/officeart/2005/8/layout/chevron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489D812C-924C-4E90-85FE-5443CC4B506D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CA630B1C-6064-4285-AE76-1CDB1FF3FC9C}" type="parTrans" cxnId="{F8F2D6AB-43A9-47CD-B4B1-90EAE6329B1B}">
      <dgm:prSet/>
      <dgm:spPr/>
      <dgm:t>
        <a:bodyPr/>
        <a:lstStyle/>
        <a:p>
          <a:endParaRPr lang="ru-RU"/>
        </a:p>
      </dgm:t>
    </dgm:pt>
    <dgm:pt modelId="{2B1FCF21-9AF2-4E2E-856E-AEEA795E9678}" type="sibTrans" cxnId="{F8F2D6AB-43A9-47CD-B4B1-90EAE6329B1B}">
      <dgm:prSet/>
      <dgm:spPr/>
      <dgm:t>
        <a:bodyPr/>
        <a:lstStyle/>
        <a:p>
          <a:endParaRPr lang="ru-RU"/>
        </a:p>
      </dgm:t>
    </dgm:pt>
    <dgm:pt modelId="{D34A19A6-3E07-498C-9289-7A15D4B22C0D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/>
            <a:t>Страхованию подлежит вся площадь земельных участков, на которых выращивается данная с/х культура.</a:t>
          </a:r>
          <a:endParaRPr lang="ru-RU" dirty="0"/>
        </a:p>
      </dgm:t>
    </dgm:pt>
    <dgm:pt modelId="{F39849FD-B3BF-4944-A91E-B35BE067E5DB}" type="parTrans" cxnId="{A88028F7-0028-45E9-848A-6240A6A83DB5}">
      <dgm:prSet/>
      <dgm:spPr/>
      <dgm:t>
        <a:bodyPr/>
        <a:lstStyle/>
        <a:p>
          <a:endParaRPr lang="ru-RU"/>
        </a:p>
      </dgm:t>
    </dgm:pt>
    <dgm:pt modelId="{3FAAC9FF-564F-4EB1-BD53-01AFF98B4179}" type="sibTrans" cxnId="{A88028F7-0028-45E9-848A-6240A6A83DB5}">
      <dgm:prSet/>
      <dgm:spPr/>
      <dgm:t>
        <a:bodyPr/>
        <a:lstStyle/>
        <a:p>
          <a:endParaRPr lang="ru-RU"/>
        </a:p>
      </dgm:t>
    </dgm:pt>
    <dgm:pt modelId="{24967479-8456-4D6D-9C1A-5F41FB9465F7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CC4E558-DAB9-4D11-A1D4-7F78066618E4}" type="parTrans" cxnId="{9C6918DE-2079-49B8-A4B8-6C298AEE2047}">
      <dgm:prSet/>
      <dgm:spPr/>
      <dgm:t>
        <a:bodyPr/>
        <a:lstStyle/>
        <a:p>
          <a:endParaRPr lang="ru-RU"/>
        </a:p>
      </dgm:t>
    </dgm:pt>
    <dgm:pt modelId="{B346608B-B41C-41D8-8EBB-CA7DB278AD3B}" type="sibTrans" cxnId="{9C6918DE-2079-49B8-A4B8-6C298AEE2047}">
      <dgm:prSet/>
      <dgm:spPr/>
      <dgm:t>
        <a:bodyPr/>
        <a:lstStyle/>
        <a:p>
          <a:endParaRPr lang="ru-RU"/>
        </a:p>
      </dgm:t>
    </dgm:pt>
    <dgm:pt modelId="{074B06AE-5B24-40D9-A75D-9405214F4F50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1749BBB3-E682-4829-AA42-A71190C0E0ED}" type="parTrans" cxnId="{AC81FD5B-0D72-4E89-AC42-CAAC6B597FFE}">
      <dgm:prSet/>
      <dgm:spPr/>
      <dgm:t>
        <a:bodyPr/>
        <a:lstStyle/>
        <a:p>
          <a:endParaRPr lang="ru-RU"/>
        </a:p>
      </dgm:t>
    </dgm:pt>
    <dgm:pt modelId="{AB3A3591-CBDF-4C96-90AA-7C34AF00E09B}" type="sibTrans" cxnId="{AC81FD5B-0D72-4E89-AC42-CAAC6B597FFE}">
      <dgm:prSet/>
      <dgm:spPr/>
      <dgm:t>
        <a:bodyPr/>
        <a:lstStyle/>
        <a:p>
          <a:endParaRPr lang="ru-RU"/>
        </a:p>
      </dgm:t>
    </dgm:pt>
    <dgm:pt modelId="{A46C1864-14CD-4AD3-A3A1-713545B6206D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/>
            <a:t>Договор страхования вступает в силу после </a:t>
          </a:r>
          <a:r>
            <a:rPr lang="ru-RU" smtClean="0"/>
            <a:t>оплаты 20</a:t>
          </a:r>
          <a:r>
            <a:rPr lang="ru-RU" dirty="0" smtClean="0"/>
            <a:t>% начисленной страховой премии.</a:t>
          </a:r>
          <a:endParaRPr lang="ru-RU" dirty="0"/>
        </a:p>
      </dgm:t>
    </dgm:pt>
    <dgm:pt modelId="{E159890B-34A8-46C9-819E-2F1FFD5FDAA2}" type="parTrans" cxnId="{1F61BD5B-67F9-4DF3-AA8D-2F43AA993019}">
      <dgm:prSet/>
      <dgm:spPr/>
      <dgm:t>
        <a:bodyPr/>
        <a:lstStyle/>
        <a:p>
          <a:endParaRPr lang="ru-RU"/>
        </a:p>
      </dgm:t>
    </dgm:pt>
    <dgm:pt modelId="{6E784DEA-F19A-4A8A-8166-142030F6B7F6}" type="sibTrans" cxnId="{1F61BD5B-67F9-4DF3-AA8D-2F43AA993019}">
      <dgm:prSet/>
      <dgm:spPr/>
      <dgm:t>
        <a:bodyPr/>
        <a:lstStyle/>
        <a:p>
          <a:endParaRPr lang="ru-RU"/>
        </a:p>
      </dgm:t>
    </dgm:pt>
    <dgm:pt modelId="{07306309-96FC-42B4-9AB4-8C32EE90CFBF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F3CB91A1-8DB7-4F7A-AACE-EBC80C73A31D}" type="parTrans" cxnId="{5BB63C85-9E65-4947-B9B7-B7DE8DD4A8CB}">
      <dgm:prSet/>
      <dgm:spPr/>
      <dgm:t>
        <a:bodyPr/>
        <a:lstStyle/>
        <a:p>
          <a:endParaRPr lang="ru-RU"/>
        </a:p>
      </dgm:t>
    </dgm:pt>
    <dgm:pt modelId="{31AA3E01-92CE-4873-807C-93017F3E9DC3}" type="sibTrans" cxnId="{5BB63C85-9E65-4947-B9B7-B7DE8DD4A8CB}">
      <dgm:prSet/>
      <dgm:spPr/>
      <dgm:t>
        <a:bodyPr/>
        <a:lstStyle/>
        <a:p>
          <a:endParaRPr lang="ru-RU"/>
        </a:p>
      </dgm:t>
    </dgm:pt>
    <dgm:pt modelId="{80262647-F5DC-48C4-BD1C-CDECAC4AE6A8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D6FBFE4D-EF56-4616-A548-D74F36285F3C}" type="parTrans" cxnId="{93A345A6-B1DC-4E3C-8496-F7A6DCDF8DEB}">
      <dgm:prSet/>
      <dgm:spPr/>
      <dgm:t>
        <a:bodyPr/>
        <a:lstStyle/>
        <a:p>
          <a:endParaRPr lang="ru-RU"/>
        </a:p>
      </dgm:t>
    </dgm:pt>
    <dgm:pt modelId="{C7543849-AAC2-43C3-B3E0-3FB5DA0855F7}" type="sibTrans" cxnId="{93A345A6-B1DC-4E3C-8496-F7A6DCDF8DEB}">
      <dgm:prSet/>
      <dgm:spPr/>
      <dgm:t>
        <a:bodyPr/>
        <a:lstStyle/>
        <a:p>
          <a:endParaRPr lang="ru-RU"/>
        </a:p>
      </dgm:t>
    </dgm:pt>
    <dgm:pt modelId="{9E0802DF-757B-4D6F-AEA5-5335B2A0F004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/>
            <a:t>Безусловная франшиза в диапазоне от 10 до 20%.</a:t>
          </a:r>
          <a:endParaRPr lang="ru-RU" dirty="0"/>
        </a:p>
      </dgm:t>
    </dgm:pt>
    <dgm:pt modelId="{1AA14ADF-EC7B-4790-8DCD-61B5A44A2D8E}" type="parTrans" cxnId="{A5A7852A-E1A6-4EA4-98F9-936FEC8055B1}">
      <dgm:prSet/>
      <dgm:spPr/>
      <dgm:t>
        <a:bodyPr/>
        <a:lstStyle/>
        <a:p>
          <a:endParaRPr lang="ru-RU"/>
        </a:p>
      </dgm:t>
    </dgm:pt>
    <dgm:pt modelId="{104E31AB-82AB-4121-95E8-8E43BDD67E0F}" type="sibTrans" cxnId="{A5A7852A-E1A6-4EA4-98F9-936FEC8055B1}">
      <dgm:prSet/>
      <dgm:spPr/>
      <dgm:t>
        <a:bodyPr/>
        <a:lstStyle/>
        <a:p>
          <a:endParaRPr lang="ru-RU"/>
        </a:p>
      </dgm:t>
    </dgm:pt>
    <dgm:pt modelId="{64388561-50F9-4086-A270-82F727B5941E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24F87F17-0A4E-4906-BB35-66E27992F344}" type="parTrans" cxnId="{8874B232-DEC7-4DAE-840A-A358161DA9BD}">
      <dgm:prSet/>
      <dgm:spPr/>
      <dgm:t>
        <a:bodyPr/>
        <a:lstStyle/>
        <a:p>
          <a:endParaRPr lang="ru-RU"/>
        </a:p>
      </dgm:t>
    </dgm:pt>
    <dgm:pt modelId="{F120060E-6E7C-40E9-AC1E-75325729C454}" type="sibTrans" cxnId="{8874B232-DEC7-4DAE-840A-A358161DA9BD}">
      <dgm:prSet/>
      <dgm:spPr/>
      <dgm:t>
        <a:bodyPr/>
        <a:lstStyle/>
        <a:p>
          <a:endParaRPr lang="ru-RU"/>
        </a:p>
      </dgm:t>
    </dgm:pt>
    <dgm:pt modelId="{7AD3A6E6-0A10-48AE-B0E1-49281805181E}">
      <dgm:prSet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/>
            <a:t>Договор страхования заключен не позднее чем в течение 15 календарных дней после окончания сева.</a:t>
          </a:r>
          <a:endParaRPr lang="ru-RU" dirty="0"/>
        </a:p>
      </dgm:t>
    </dgm:pt>
    <dgm:pt modelId="{1649E14B-690B-4C61-A061-9245D539AB8A}" type="parTrans" cxnId="{4D3B7CE9-0707-4806-86D9-231CA60534A8}">
      <dgm:prSet/>
      <dgm:spPr/>
      <dgm:t>
        <a:bodyPr/>
        <a:lstStyle/>
        <a:p>
          <a:endParaRPr lang="ru-RU"/>
        </a:p>
      </dgm:t>
    </dgm:pt>
    <dgm:pt modelId="{6E86176D-3938-4F07-BA1F-CFEBEFB59E8D}" type="sibTrans" cxnId="{4D3B7CE9-0707-4806-86D9-231CA60534A8}">
      <dgm:prSet/>
      <dgm:spPr/>
      <dgm:t>
        <a:bodyPr/>
        <a:lstStyle/>
        <a:p>
          <a:endParaRPr lang="ru-RU"/>
        </a:p>
      </dgm:t>
    </dgm:pt>
    <dgm:pt modelId="{F677F595-19D5-4EDE-BB3C-20D54574B7C3}">
      <dgm:prSet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/>
            <a:t>Страховая сумма в договоре страхования установлена в размере не менее чем 35% страховой стоимости и не более 50% (по посадкам не менее 70%).</a:t>
          </a:r>
          <a:endParaRPr lang="ru-RU" dirty="0"/>
        </a:p>
      </dgm:t>
    </dgm:pt>
    <dgm:pt modelId="{5C29D80E-752F-408F-8E8E-C8C9304328A2}" type="parTrans" cxnId="{DF499BC2-BFF3-405E-B115-2ACAE41A9364}">
      <dgm:prSet/>
      <dgm:spPr/>
      <dgm:t>
        <a:bodyPr/>
        <a:lstStyle/>
        <a:p>
          <a:endParaRPr lang="ru-RU"/>
        </a:p>
      </dgm:t>
    </dgm:pt>
    <dgm:pt modelId="{3FD408EA-56CE-408E-9C20-1E628D260300}" type="sibTrans" cxnId="{DF499BC2-BFF3-405E-B115-2ACAE41A9364}">
      <dgm:prSet/>
      <dgm:spPr/>
      <dgm:t>
        <a:bodyPr/>
        <a:lstStyle/>
        <a:p>
          <a:endParaRPr lang="ru-RU"/>
        </a:p>
      </dgm:t>
    </dgm:pt>
    <dgm:pt modelId="{67E2F028-6CA7-4E13-B383-29C5BBB7D573}">
      <dgm:prSet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/>
            <a:t>Расчет страховой стоимости осуществляется согласно Приказу Минсельхоза от 1 марта 2019 г. № 87.</a:t>
          </a:r>
          <a:endParaRPr lang="ru-RU" dirty="0"/>
        </a:p>
      </dgm:t>
    </dgm:pt>
    <dgm:pt modelId="{9CB34CC2-D262-480F-B2F0-98D439049369}" type="parTrans" cxnId="{788F0922-6C13-44B3-B077-41F57C5BDA6A}">
      <dgm:prSet/>
      <dgm:spPr/>
      <dgm:t>
        <a:bodyPr/>
        <a:lstStyle/>
        <a:p>
          <a:endParaRPr lang="ru-RU"/>
        </a:p>
      </dgm:t>
    </dgm:pt>
    <dgm:pt modelId="{EE1A2174-D93F-487D-AB0B-890ECBE01E48}" type="sibTrans" cxnId="{788F0922-6C13-44B3-B077-41F57C5BDA6A}">
      <dgm:prSet/>
      <dgm:spPr/>
      <dgm:t>
        <a:bodyPr/>
        <a:lstStyle/>
        <a:p>
          <a:endParaRPr lang="ru-RU"/>
        </a:p>
      </dgm:t>
    </dgm:pt>
    <dgm:pt modelId="{3806ECA6-760F-413B-BAA5-29C226444B8D}" type="pres">
      <dgm:prSet presAssocID="{29147B3C-1080-4B1C-911F-349AA81B72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EC6767-C2AD-425D-8580-15C2ED4236D5}" type="pres">
      <dgm:prSet presAssocID="{489D812C-924C-4E90-85FE-5443CC4B506D}" presName="composite" presStyleCnt="0"/>
      <dgm:spPr/>
    </dgm:pt>
    <dgm:pt modelId="{24717FCA-A4FB-400C-8E0C-926CE7A1FDFA}" type="pres">
      <dgm:prSet presAssocID="{489D812C-924C-4E90-85FE-5443CC4B506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390D86-1F66-4C1A-8E81-B0B278C8809E}" type="pres">
      <dgm:prSet presAssocID="{489D812C-924C-4E90-85FE-5443CC4B506D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8267B-6828-4C80-A744-5054F2F4F146}" type="pres">
      <dgm:prSet presAssocID="{2B1FCF21-9AF2-4E2E-856E-AEEA795E9678}" presName="sp" presStyleCnt="0"/>
      <dgm:spPr/>
    </dgm:pt>
    <dgm:pt modelId="{B7EA4CE9-A0AF-4223-9649-C4A2E5A078AF}" type="pres">
      <dgm:prSet presAssocID="{24967479-8456-4D6D-9C1A-5F41FB9465F7}" presName="composite" presStyleCnt="0"/>
      <dgm:spPr/>
    </dgm:pt>
    <dgm:pt modelId="{2AB4B686-AF35-4451-9D5F-6C2CBB147878}" type="pres">
      <dgm:prSet presAssocID="{24967479-8456-4D6D-9C1A-5F41FB9465F7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7B942-207C-4649-86BD-95EF88B85345}" type="pres">
      <dgm:prSet presAssocID="{24967479-8456-4D6D-9C1A-5F41FB9465F7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DAFA93-AC34-42BB-A537-0838BF1FB2CC}" type="pres">
      <dgm:prSet presAssocID="{B346608B-B41C-41D8-8EBB-CA7DB278AD3B}" presName="sp" presStyleCnt="0"/>
      <dgm:spPr/>
    </dgm:pt>
    <dgm:pt modelId="{50487C2C-F4FE-48F7-ACA9-B7EF058BD195}" type="pres">
      <dgm:prSet presAssocID="{074B06AE-5B24-40D9-A75D-9405214F4F50}" presName="composite" presStyleCnt="0"/>
      <dgm:spPr/>
    </dgm:pt>
    <dgm:pt modelId="{DE77CB62-CDC4-4C6F-B60D-7A90CEA69BF0}" type="pres">
      <dgm:prSet presAssocID="{074B06AE-5B24-40D9-A75D-9405214F4F50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1FC1F-F0ED-4FAF-BFAA-0AF4D729AC9F}" type="pres">
      <dgm:prSet presAssocID="{074B06AE-5B24-40D9-A75D-9405214F4F50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DD2CF-62B4-4F9D-A433-70147E1E9A96}" type="pres">
      <dgm:prSet presAssocID="{AB3A3591-CBDF-4C96-90AA-7C34AF00E09B}" presName="sp" presStyleCnt="0"/>
      <dgm:spPr/>
    </dgm:pt>
    <dgm:pt modelId="{4893CA71-23BE-4E40-819A-9C40B7CDD98F}" type="pres">
      <dgm:prSet presAssocID="{07306309-96FC-42B4-9AB4-8C32EE90CFBF}" presName="composite" presStyleCnt="0"/>
      <dgm:spPr/>
    </dgm:pt>
    <dgm:pt modelId="{195199E1-D869-4C2E-A59C-DBACCBCE5388}" type="pres">
      <dgm:prSet presAssocID="{07306309-96FC-42B4-9AB4-8C32EE90CFBF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6A083-7A99-4D73-B6F0-1CBD251361AC}" type="pres">
      <dgm:prSet presAssocID="{07306309-96FC-42B4-9AB4-8C32EE90CFBF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21148-9309-48A8-A2C4-BC94E2A53988}" type="pres">
      <dgm:prSet presAssocID="{31AA3E01-92CE-4873-807C-93017F3E9DC3}" presName="sp" presStyleCnt="0"/>
      <dgm:spPr/>
    </dgm:pt>
    <dgm:pt modelId="{AF0A11FD-E096-4C6C-BF08-F5826B9EB6F7}" type="pres">
      <dgm:prSet presAssocID="{80262647-F5DC-48C4-BD1C-CDECAC4AE6A8}" presName="composite" presStyleCnt="0"/>
      <dgm:spPr/>
    </dgm:pt>
    <dgm:pt modelId="{EFE7D732-1171-4287-B7CD-22FCED2C4FCA}" type="pres">
      <dgm:prSet presAssocID="{80262647-F5DC-48C4-BD1C-CDECAC4AE6A8}" presName="parentText" presStyleLbl="alignNode1" presStyleIdx="4" presStyleCnt="6" custLinFactNeighborX="-4284" custLinFactNeighborY="-34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7C1BF-8798-42EB-9B7B-D4813CEBCF96}" type="pres">
      <dgm:prSet presAssocID="{80262647-F5DC-48C4-BD1C-CDECAC4AE6A8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0291E-8AD0-4C50-B262-90684F5D3DC1}" type="pres">
      <dgm:prSet presAssocID="{C7543849-AAC2-43C3-B3E0-3FB5DA0855F7}" presName="sp" presStyleCnt="0"/>
      <dgm:spPr/>
    </dgm:pt>
    <dgm:pt modelId="{C3123E75-DE81-45A0-B030-57D412246435}" type="pres">
      <dgm:prSet presAssocID="{64388561-50F9-4086-A270-82F727B5941E}" presName="composite" presStyleCnt="0"/>
      <dgm:spPr/>
    </dgm:pt>
    <dgm:pt modelId="{0F8D106C-34AC-4715-B855-D06F122BE198}" type="pres">
      <dgm:prSet presAssocID="{64388561-50F9-4086-A270-82F727B5941E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54E01-D317-49EC-A4AE-E72368614B05}" type="pres">
      <dgm:prSet presAssocID="{64388561-50F9-4086-A270-82F727B5941E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8F0922-6C13-44B3-B077-41F57C5BDA6A}" srcId="{64388561-50F9-4086-A270-82F727B5941E}" destId="{67E2F028-6CA7-4E13-B383-29C5BBB7D573}" srcOrd="0" destOrd="0" parTransId="{9CB34CC2-D262-480F-B2F0-98D439049369}" sibTransId="{EE1A2174-D93F-487D-AB0B-890ECBE01E48}"/>
    <dgm:cxn modelId="{9ECD04CE-228F-48ED-8534-E5825314B9AE}" type="presOf" srcId="{80262647-F5DC-48C4-BD1C-CDECAC4AE6A8}" destId="{EFE7D732-1171-4287-B7CD-22FCED2C4FCA}" srcOrd="0" destOrd="0" presId="urn:microsoft.com/office/officeart/2005/8/layout/chevron2"/>
    <dgm:cxn modelId="{93A345A6-B1DC-4E3C-8496-F7A6DCDF8DEB}" srcId="{29147B3C-1080-4B1C-911F-349AA81B722B}" destId="{80262647-F5DC-48C4-BD1C-CDECAC4AE6A8}" srcOrd="4" destOrd="0" parTransId="{D6FBFE4D-EF56-4616-A548-D74F36285F3C}" sibTransId="{C7543849-AAC2-43C3-B3E0-3FB5DA0855F7}"/>
    <dgm:cxn modelId="{1F61BD5B-67F9-4DF3-AA8D-2F43AA993019}" srcId="{074B06AE-5B24-40D9-A75D-9405214F4F50}" destId="{A46C1864-14CD-4AD3-A3A1-713545B6206D}" srcOrd="0" destOrd="0" parTransId="{E159890B-34A8-46C9-819E-2F1FFD5FDAA2}" sibTransId="{6E784DEA-F19A-4A8A-8166-142030F6B7F6}"/>
    <dgm:cxn modelId="{5BB63C85-9E65-4947-B9B7-B7DE8DD4A8CB}" srcId="{29147B3C-1080-4B1C-911F-349AA81B722B}" destId="{07306309-96FC-42B4-9AB4-8C32EE90CFBF}" srcOrd="3" destOrd="0" parTransId="{F3CB91A1-8DB7-4F7A-AACE-EBC80C73A31D}" sibTransId="{31AA3E01-92CE-4873-807C-93017F3E9DC3}"/>
    <dgm:cxn modelId="{B6D68E6D-B156-443D-89B8-0CA597766104}" type="presOf" srcId="{7AD3A6E6-0A10-48AE-B0E1-49281805181E}" destId="{9887B942-207C-4649-86BD-95EF88B85345}" srcOrd="0" destOrd="0" presId="urn:microsoft.com/office/officeart/2005/8/layout/chevron2"/>
    <dgm:cxn modelId="{6D292F03-C87A-492A-972F-4A6EF1F42A10}" type="presOf" srcId="{D34A19A6-3E07-498C-9289-7A15D4B22C0D}" destId="{71390D86-1F66-4C1A-8E81-B0B278C8809E}" srcOrd="0" destOrd="0" presId="urn:microsoft.com/office/officeart/2005/8/layout/chevron2"/>
    <dgm:cxn modelId="{3325E870-FDBD-405C-A901-56736E3543A6}" type="presOf" srcId="{9E0802DF-757B-4D6F-AEA5-5335B2A0F004}" destId="{73B7C1BF-8798-42EB-9B7B-D4813CEBCF96}" srcOrd="0" destOrd="0" presId="urn:microsoft.com/office/officeart/2005/8/layout/chevron2"/>
    <dgm:cxn modelId="{2B11DB83-09E6-44E6-A9FA-92A9032F5A61}" type="presOf" srcId="{A46C1864-14CD-4AD3-A3A1-713545B6206D}" destId="{9191FC1F-F0ED-4FAF-BFAA-0AF4D729AC9F}" srcOrd="0" destOrd="0" presId="urn:microsoft.com/office/officeart/2005/8/layout/chevron2"/>
    <dgm:cxn modelId="{A88028F7-0028-45E9-848A-6240A6A83DB5}" srcId="{489D812C-924C-4E90-85FE-5443CC4B506D}" destId="{D34A19A6-3E07-498C-9289-7A15D4B22C0D}" srcOrd="0" destOrd="0" parTransId="{F39849FD-B3BF-4944-A91E-B35BE067E5DB}" sibTransId="{3FAAC9FF-564F-4EB1-BD53-01AFF98B4179}"/>
    <dgm:cxn modelId="{AC81FD5B-0D72-4E89-AC42-CAAC6B597FFE}" srcId="{29147B3C-1080-4B1C-911F-349AA81B722B}" destId="{074B06AE-5B24-40D9-A75D-9405214F4F50}" srcOrd="2" destOrd="0" parTransId="{1749BBB3-E682-4829-AA42-A71190C0E0ED}" sibTransId="{AB3A3591-CBDF-4C96-90AA-7C34AF00E09B}"/>
    <dgm:cxn modelId="{AA779DF9-9F13-45E4-814D-8D434000A31A}" type="presOf" srcId="{F677F595-19D5-4EDE-BB3C-20D54574B7C3}" destId="{FA96A083-7A99-4D73-B6F0-1CBD251361AC}" srcOrd="0" destOrd="0" presId="urn:microsoft.com/office/officeart/2005/8/layout/chevron2"/>
    <dgm:cxn modelId="{8874B232-DEC7-4DAE-840A-A358161DA9BD}" srcId="{29147B3C-1080-4B1C-911F-349AA81B722B}" destId="{64388561-50F9-4086-A270-82F727B5941E}" srcOrd="5" destOrd="0" parTransId="{24F87F17-0A4E-4906-BB35-66E27992F344}" sibTransId="{F120060E-6E7C-40E9-AC1E-75325729C454}"/>
    <dgm:cxn modelId="{9C6918DE-2079-49B8-A4B8-6C298AEE2047}" srcId="{29147B3C-1080-4B1C-911F-349AA81B722B}" destId="{24967479-8456-4D6D-9C1A-5F41FB9465F7}" srcOrd="1" destOrd="0" parTransId="{BCC4E558-DAB9-4D11-A1D4-7F78066618E4}" sibTransId="{B346608B-B41C-41D8-8EBB-CA7DB278AD3B}"/>
    <dgm:cxn modelId="{CC2CE023-9F55-40B5-8A40-53F267C3FBE4}" type="presOf" srcId="{07306309-96FC-42B4-9AB4-8C32EE90CFBF}" destId="{195199E1-D869-4C2E-A59C-DBACCBCE5388}" srcOrd="0" destOrd="0" presId="urn:microsoft.com/office/officeart/2005/8/layout/chevron2"/>
    <dgm:cxn modelId="{E22D595D-0156-4469-9423-F9960C252D14}" type="presOf" srcId="{24967479-8456-4D6D-9C1A-5F41FB9465F7}" destId="{2AB4B686-AF35-4451-9D5F-6C2CBB147878}" srcOrd="0" destOrd="0" presId="urn:microsoft.com/office/officeart/2005/8/layout/chevron2"/>
    <dgm:cxn modelId="{143E5C04-CB4D-445B-8C35-8E7D66217A61}" type="presOf" srcId="{64388561-50F9-4086-A270-82F727B5941E}" destId="{0F8D106C-34AC-4715-B855-D06F122BE198}" srcOrd="0" destOrd="0" presId="urn:microsoft.com/office/officeart/2005/8/layout/chevron2"/>
    <dgm:cxn modelId="{4D3B7CE9-0707-4806-86D9-231CA60534A8}" srcId="{24967479-8456-4D6D-9C1A-5F41FB9465F7}" destId="{7AD3A6E6-0A10-48AE-B0E1-49281805181E}" srcOrd="0" destOrd="0" parTransId="{1649E14B-690B-4C61-A061-9245D539AB8A}" sibTransId="{6E86176D-3938-4F07-BA1F-CFEBEFB59E8D}"/>
    <dgm:cxn modelId="{F8F2D6AB-43A9-47CD-B4B1-90EAE6329B1B}" srcId="{29147B3C-1080-4B1C-911F-349AA81B722B}" destId="{489D812C-924C-4E90-85FE-5443CC4B506D}" srcOrd="0" destOrd="0" parTransId="{CA630B1C-6064-4285-AE76-1CDB1FF3FC9C}" sibTransId="{2B1FCF21-9AF2-4E2E-856E-AEEA795E9678}"/>
    <dgm:cxn modelId="{1489AF7B-A88F-4CDD-8811-B34CBAC30FC2}" type="presOf" srcId="{67E2F028-6CA7-4E13-B383-29C5BBB7D573}" destId="{5A954E01-D317-49EC-A4AE-E72368614B05}" srcOrd="0" destOrd="0" presId="urn:microsoft.com/office/officeart/2005/8/layout/chevron2"/>
    <dgm:cxn modelId="{DF499BC2-BFF3-405E-B115-2ACAE41A9364}" srcId="{07306309-96FC-42B4-9AB4-8C32EE90CFBF}" destId="{F677F595-19D5-4EDE-BB3C-20D54574B7C3}" srcOrd="0" destOrd="0" parTransId="{5C29D80E-752F-408F-8E8E-C8C9304328A2}" sibTransId="{3FD408EA-56CE-408E-9C20-1E628D260300}"/>
    <dgm:cxn modelId="{E7DFD5C8-F770-43E5-BE20-4819CE8B8025}" type="presOf" srcId="{074B06AE-5B24-40D9-A75D-9405214F4F50}" destId="{DE77CB62-CDC4-4C6F-B60D-7A90CEA69BF0}" srcOrd="0" destOrd="0" presId="urn:microsoft.com/office/officeart/2005/8/layout/chevron2"/>
    <dgm:cxn modelId="{29512268-B321-4F3B-B942-C74D6501AF37}" type="presOf" srcId="{489D812C-924C-4E90-85FE-5443CC4B506D}" destId="{24717FCA-A4FB-400C-8E0C-926CE7A1FDFA}" srcOrd="0" destOrd="0" presId="urn:microsoft.com/office/officeart/2005/8/layout/chevron2"/>
    <dgm:cxn modelId="{8AB81DCE-8DFD-4E6C-817F-EB3E3C21D2C7}" type="presOf" srcId="{29147B3C-1080-4B1C-911F-349AA81B722B}" destId="{3806ECA6-760F-413B-BAA5-29C226444B8D}" srcOrd="0" destOrd="0" presId="urn:microsoft.com/office/officeart/2005/8/layout/chevron2"/>
    <dgm:cxn modelId="{A5A7852A-E1A6-4EA4-98F9-936FEC8055B1}" srcId="{80262647-F5DC-48C4-BD1C-CDECAC4AE6A8}" destId="{9E0802DF-757B-4D6F-AEA5-5335B2A0F004}" srcOrd="0" destOrd="0" parTransId="{1AA14ADF-EC7B-4790-8DCD-61B5A44A2D8E}" sibTransId="{104E31AB-82AB-4121-95E8-8E43BDD67E0F}"/>
    <dgm:cxn modelId="{917BB883-6514-44DC-86A6-2210CC7C8EE9}" type="presParOf" srcId="{3806ECA6-760F-413B-BAA5-29C226444B8D}" destId="{D7EC6767-C2AD-425D-8580-15C2ED4236D5}" srcOrd="0" destOrd="0" presId="urn:microsoft.com/office/officeart/2005/8/layout/chevron2"/>
    <dgm:cxn modelId="{B47613C3-B5FE-4C26-8946-D1FAC949FA37}" type="presParOf" srcId="{D7EC6767-C2AD-425D-8580-15C2ED4236D5}" destId="{24717FCA-A4FB-400C-8E0C-926CE7A1FDFA}" srcOrd="0" destOrd="0" presId="urn:microsoft.com/office/officeart/2005/8/layout/chevron2"/>
    <dgm:cxn modelId="{7DCD70C2-4ED2-45D4-9175-245C38208415}" type="presParOf" srcId="{D7EC6767-C2AD-425D-8580-15C2ED4236D5}" destId="{71390D86-1F66-4C1A-8E81-B0B278C8809E}" srcOrd="1" destOrd="0" presId="urn:microsoft.com/office/officeart/2005/8/layout/chevron2"/>
    <dgm:cxn modelId="{9E590677-9CA8-44A8-A162-19A0D3CCAC9E}" type="presParOf" srcId="{3806ECA6-760F-413B-BAA5-29C226444B8D}" destId="{2BB8267B-6828-4C80-A744-5054F2F4F146}" srcOrd="1" destOrd="0" presId="urn:microsoft.com/office/officeart/2005/8/layout/chevron2"/>
    <dgm:cxn modelId="{2E84F97A-67C8-49CE-BFB8-66F0E9714E02}" type="presParOf" srcId="{3806ECA6-760F-413B-BAA5-29C226444B8D}" destId="{B7EA4CE9-A0AF-4223-9649-C4A2E5A078AF}" srcOrd="2" destOrd="0" presId="urn:microsoft.com/office/officeart/2005/8/layout/chevron2"/>
    <dgm:cxn modelId="{9DF630AA-A504-48DD-B45B-602F86289AEC}" type="presParOf" srcId="{B7EA4CE9-A0AF-4223-9649-C4A2E5A078AF}" destId="{2AB4B686-AF35-4451-9D5F-6C2CBB147878}" srcOrd="0" destOrd="0" presId="urn:microsoft.com/office/officeart/2005/8/layout/chevron2"/>
    <dgm:cxn modelId="{964E835B-F7EF-4052-A3A3-59A50A129441}" type="presParOf" srcId="{B7EA4CE9-A0AF-4223-9649-C4A2E5A078AF}" destId="{9887B942-207C-4649-86BD-95EF88B85345}" srcOrd="1" destOrd="0" presId="urn:microsoft.com/office/officeart/2005/8/layout/chevron2"/>
    <dgm:cxn modelId="{EBB25988-117F-461F-A6A9-F4BBA99DE416}" type="presParOf" srcId="{3806ECA6-760F-413B-BAA5-29C226444B8D}" destId="{84DAFA93-AC34-42BB-A537-0838BF1FB2CC}" srcOrd="3" destOrd="0" presId="urn:microsoft.com/office/officeart/2005/8/layout/chevron2"/>
    <dgm:cxn modelId="{B8218F13-01AC-477C-89FC-EF9D26741B1E}" type="presParOf" srcId="{3806ECA6-760F-413B-BAA5-29C226444B8D}" destId="{50487C2C-F4FE-48F7-ACA9-B7EF058BD195}" srcOrd="4" destOrd="0" presId="urn:microsoft.com/office/officeart/2005/8/layout/chevron2"/>
    <dgm:cxn modelId="{0B04F08E-907C-41CC-A5B0-F5BB32981A5C}" type="presParOf" srcId="{50487C2C-F4FE-48F7-ACA9-B7EF058BD195}" destId="{DE77CB62-CDC4-4C6F-B60D-7A90CEA69BF0}" srcOrd="0" destOrd="0" presId="urn:microsoft.com/office/officeart/2005/8/layout/chevron2"/>
    <dgm:cxn modelId="{FD32159B-DCB4-4DFF-AC11-1BCC26B82C54}" type="presParOf" srcId="{50487C2C-F4FE-48F7-ACA9-B7EF058BD195}" destId="{9191FC1F-F0ED-4FAF-BFAA-0AF4D729AC9F}" srcOrd="1" destOrd="0" presId="urn:microsoft.com/office/officeart/2005/8/layout/chevron2"/>
    <dgm:cxn modelId="{71C900A6-2EE0-4559-AEBD-EA96154270EE}" type="presParOf" srcId="{3806ECA6-760F-413B-BAA5-29C226444B8D}" destId="{17BDD2CF-62B4-4F9D-A433-70147E1E9A96}" srcOrd="5" destOrd="0" presId="urn:microsoft.com/office/officeart/2005/8/layout/chevron2"/>
    <dgm:cxn modelId="{120B40D6-1788-4BFB-8A00-D9EB832016CE}" type="presParOf" srcId="{3806ECA6-760F-413B-BAA5-29C226444B8D}" destId="{4893CA71-23BE-4E40-819A-9C40B7CDD98F}" srcOrd="6" destOrd="0" presId="urn:microsoft.com/office/officeart/2005/8/layout/chevron2"/>
    <dgm:cxn modelId="{BF34AF1D-94F8-43FD-82D6-B5A212FB4C1D}" type="presParOf" srcId="{4893CA71-23BE-4E40-819A-9C40B7CDD98F}" destId="{195199E1-D869-4C2E-A59C-DBACCBCE5388}" srcOrd="0" destOrd="0" presId="urn:microsoft.com/office/officeart/2005/8/layout/chevron2"/>
    <dgm:cxn modelId="{7FF06BEC-BDD9-4DFA-B90A-F03832AB93B5}" type="presParOf" srcId="{4893CA71-23BE-4E40-819A-9C40B7CDD98F}" destId="{FA96A083-7A99-4D73-B6F0-1CBD251361AC}" srcOrd="1" destOrd="0" presId="urn:microsoft.com/office/officeart/2005/8/layout/chevron2"/>
    <dgm:cxn modelId="{6D441C11-AD9B-4201-9C11-8D99DF05A99D}" type="presParOf" srcId="{3806ECA6-760F-413B-BAA5-29C226444B8D}" destId="{AB221148-9309-48A8-A2C4-BC94E2A53988}" srcOrd="7" destOrd="0" presId="urn:microsoft.com/office/officeart/2005/8/layout/chevron2"/>
    <dgm:cxn modelId="{F6245F3D-7700-48D8-A36B-55418105697F}" type="presParOf" srcId="{3806ECA6-760F-413B-BAA5-29C226444B8D}" destId="{AF0A11FD-E096-4C6C-BF08-F5826B9EB6F7}" srcOrd="8" destOrd="0" presId="urn:microsoft.com/office/officeart/2005/8/layout/chevron2"/>
    <dgm:cxn modelId="{FC63504F-E05C-4438-A85F-B59BA9DE6929}" type="presParOf" srcId="{AF0A11FD-E096-4C6C-BF08-F5826B9EB6F7}" destId="{EFE7D732-1171-4287-B7CD-22FCED2C4FCA}" srcOrd="0" destOrd="0" presId="urn:microsoft.com/office/officeart/2005/8/layout/chevron2"/>
    <dgm:cxn modelId="{E513A07F-D2C4-4152-8B85-0FD420921224}" type="presParOf" srcId="{AF0A11FD-E096-4C6C-BF08-F5826B9EB6F7}" destId="{73B7C1BF-8798-42EB-9B7B-D4813CEBCF96}" srcOrd="1" destOrd="0" presId="urn:microsoft.com/office/officeart/2005/8/layout/chevron2"/>
    <dgm:cxn modelId="{20537C72-83FE-461D-9B5E-360E50F9E6E7}" type="presParOf" srcId="{3806ECA6-760F-413B-BAA5-29C226444B8D}" destId="{7460291E-8AD0-4C50-B262-90684F5D3DC1}" srcOrd="9" destOrd="0" presId="urn:microsoft.com/office/officeart/2005/8/layout/chevron2"/>
    <dgm:cxn modelId="{8CE0A25E-E732-4580-8DC6-485C14A650CB}" type="presParOf" srcId="{3806ECA6-760F-413B-BAA5-29C226444B8D}" destId="{C3123E75-DE81-45A0-B030-57D412246435}" srcOrd="10" destOrd="0" presId="urn:microsoft.com/office/officeart/2005/8/layout/chevron2"/>
    <dgm:cxn modelId="{C9425D48-2233-4F5A-889E-B20872470B42}" type="presParOf" srcId="{C3123E75-DE81-45A0-B030-57D412246435}" destId="{0F8D106C-34AC-4715-B855-D06F122BE198}" srcOrd="0" destOrd="0" presId="urn:microsoft.com/office/officeart/2005/8/layout/chevron2"/>
    <dgm:cxn modelId="{10FD8F64-B420-4265-8509-3825B9166238}" type="presParOf" srcId="{C3123E75-DE81-45A0-B030-57D412246435}" destId="{5A954E01-D317-49EC-A4AE-E72368614B0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5"/>
          </a:xfrm>
          <a:prstGeom prst="rect">
            <a:avLst/>
          </a:prstGeom>
        </p:spPr>
        <p:txBody>
          <a:bodyPr vert="horz" lIns="95472" tIns="47745" rIns="95472" bIns="4774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8055"/>
          </a:xfrm>
          <a:prstGeom prst="rect">
            <a:avLst/>
          </a:prstGeom>
        </p:spPr>
        <p:txBody>
          <a:bodyPr vert="horz" lIns="95472" tIns="47745" rIns="95472" bIns="47745" rtlCol="0"/>
          <a:lstStyle>
            <a:lvl1pPr algn="r">
              <a:defRPr sz="1200"/>
            </a:lvl1pPr>
          </a:lstStyle>
          <a:p>
            <a:fld id="{EB2DAADE-F9EA-42D7-9E30-0C5B086C1712}" type="datetimeFigureOut">
              <a:rPr lang="ru-RU" smtClean="0"/>
              <a:t>12.04.2022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72" tIns="47745" rIns="95472" bIns="4774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5472" tIns="47745" rIns="95472" bIns="4774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8054"/>
          </a:xfrm>
          <a:prstGeom prst="rect">
            <a:avLst/>
          </a:prstGeom>
        </p:spPr>
        <p:txBody>
          <a:bodyPr vert="horz" lIns="95472" tIns="47745" rIns="95472" bIns="4774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28585"/>
            <a:ext cx="2945660" cy="498054"/>
          </a:xfrm>
          <a:prstGeom prst="rect">
            <a:avLst/>
          </a:prstGeom>
        </p:spPr>
        <p:txBody>
          <a:bodyPr vert="horz" lIns="95472" tIns="47745" rIns="95472" bIns="47745" rtlCol="0" anchor="b"/>
          <a:lstStyle>
            <a:lvl1pPr algn="r">
              <a:defRPr sz="1200"/>
            </a:lvl1pPr>
          </a:lstStyle>
          <a:p>
            <a:fld id="{0315F3E4-041F-4D96-8E5F-D87F7CC901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6482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5061" y="2478353"/>
            <a:ext cx="7202736" cy="1458648"/>
          </a:xfrm>
        </p:spPr>
        <p:txBody>
          <a:bodyPr anchor="ctr"/>
          <a:lstStyle>
            <a:lvl1pPr algn="l">
              <a:defRPr sz="2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636" y="4076171"/>
            <a:ext cx="7411542" cy="301096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latin typeface="Liberation Sans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Управление маркетинга и рекламы</a:t>
            </a:r>
            <a:endParaRPr lang="ru-RU" dirty="0"/>
          </a:p>
        </p:txBody>
      </p:sp>
      <p:grpSp>
        <p:nvGrpSpPr>
          <p:cNvPr id="13" name="Группа 12"/>
          <p:cNvGrpSpPr>
            <a:grpSpLocks noChangeAspect="1"/>
          </p:cNvGrpSpPr>
          <p:nvPr userDrawn="1"/>
        </p:nvGrpSpPr>
        <p:grpSpPr>
          <a:xfrm>
            <a:off x="426173" y="2385590"/>
            <a:ext cx="8612471" cy="1630800"/>
            <a:chOff x="333064" y="1792971"/>
            <a:chExt cx="6426763" cy="1216929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4D66149E-990B-2F4D-92F3-8343506E26B1}"/>
                </a:ext>
              </a:extLst>
            </p:cNvPr>
            <p:cNvSpPr/>
            <p:nvPr/>
          </p:nvSpPr>
          <p:spPr bwMode="auto">
            <a:xfrm>
              <a:off x="333064" y="1801018"/>
              <a:ext cx="37609" cy="1208882"/>
            </a:xfrm>
            <a:prstGeom prst="rect">
              <a:avLst/>
            </a:prstGeom>
            <a:solidFill>
              <a:srgbClr val="FFD10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1"/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xmlns="" id="{3CA29B4C-90AF-0D41-86E1-20AF70C13C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728" y="1792971"/>
              <a:ext cx="993099" cy="1216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Прямоугольник 28"/>
          <p:cNvSpPr/>
          <p:nvPr userDrawn="1"/>
        </p:nvSpPr>
        <p:spPr>
          <a:xfrm>
            <a:off x="333679" y="6019751"/>
            <a:ext cx="2612721" cy="838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505061" y="5404365"/>
            <a:ext cx="7403079" cy="236434"/>
          </a:xfrm>
        </p:spPr>
        <p:txBody>
          <a:bodyPr>
            <a:noAutofit/>
          </a:bodyPr>
          <a:lstStyle>
            <a:lvl1pPr marL="0" indent="0">
              <a:buNone/>
              <a:defRPr sz="1100">
                <a:latin typeface="Liberation Sans" panose="020B0604020202020204" pitchFamily="34" charset="0"/>
              </a:defRPr>
            </a:lvl1pPr>
            <a:lvl2pPr marL="457200" indent="0">
              <a:buNone/>
              <a:defRPr sz="1100">
                <a:latin typeface="Liberation Sans" panose="020B0604020202020204" pitchFamily="34" charset="0"/>
              </a:defRPr>
            </a:lvl2pPr>
            <a:lvl3pPr marL="914400" indent="0">
              <a:buNone/>
              <a:defRPr sz="1100">
                <a:latin typeface="Liberation Sans" panose="020B0604020202020204" pitchFamily="34" charset="0"/>
              </a:defRPr>
            </a:lvl3pPr>
            <a:lvl4pPr marL="1371600" indent="0">
              <a:buNone/>
              <a:defRPr sz="1100">
                <a:latin typeface="Liberation Sans" panose="020B0604020202020204" pitchFamily="34" charset="0"/>
              </a:defRPr>
            </a:lvl4pPr>
            <a:lvl5pPr marL="1828800" indent="0">
              <a:buNone/>
              <a:defRPr sz="1100">
                <a:latin typeface="Liberation Sans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Март 2021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4894" y="5855476"/>
            <a:ext cx="2868750" cy="83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84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180" y="228600"/>
            <a:ext cx="8502220" cy="497101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3180" y="1061964"/>
            <a:ext cx="2689005" cy="310259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85747" y="1104776"/>
            <a:ext cx="2689005" cy="310259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64722-16E1-4E08-9C1D-4279B6D38C6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xmlns="" id="{CB890430-4F5C-C24B-98DC-DD7474DBA18B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892388"/>
            <a:ext cx="9144000" cy="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17"/>
          <p:cNvSpPr>
            <a:spLocks noGrp="1"/>
          </p:cNvSpPr>
          <p:nvPr>
            <p:ph type="body" sz="quarter" idx="13"/>
          </p:nvPr>
        </p:nvSpPr>
        <p:spPr>
          <a:xfrm>
            <a:off x="413180" y="1498600"/>
            <a:ext cx="2689005" cy="44196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z="1400" smtClean="0">
                <a:latin typeface="Liberation Sans" panose="020B0604020202020204" pitchFamily="34" charset="0"/>
              </a:defRPr>
            </a:lvl1pPr>
            <a:lvl2pPr>
              <a:defRPr lang="ru-RU" sz="1200" smtClean="0">
                <a:latin typeface="Liberation Sans" panose="020B0604020202020204" pitchFamily="34" charset="0"/>
              </a:defRPr>
            </a:lvl2pPr>
            <a:lvl3pPr>
              <a:defRPr lang="ru-RU" sz="1100" smtClean="0">
                <a:latin typeface="Liberation Sans" panose="020B0604020202020204" pitchFamily="34" charset="0"/>
              </a:defRPr>
            </a:lvl3pPr>
            <a:lvl4pPr>
              <a:defRPr lang="ru-RU" sz="1000" smtClean="0">
                <a:latin typeface="Liberation Sans" panose="020B0604020202020204" pitchFamily="34" charset="0"/>
              </a:defRPr>
            </a:lvl4pPr>
            <a:lvl5pPr>
              <a:defRPr lang="ru-RU" sz="900">
                <a:latin typeface="Liberation Sans" panose="020B0604020202020204" pitchFamily="34" charset="0"/>
              </a:defRPr>
            </a:lvl5pPr>
          </a:lstStyle>
          <a:p>
            <a:pPr marL="172796" lvl="0" indent="-172796" defTabSz="685783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Tx/>
              <a:buBlip>
                <a:blip r:embed="rId3"/>
              </a:buBlip>
            </a:pPr>
            <a:r>
              <a:rPr lang="ru-RU" dirty="0" smtClean="0"/>
              <a:t>Образец текста</a:t>
            </a:r>
          </a:p>
          <a:p>
            <a:pPr marL="345591" lvl="1" indent="-172796" defTabSz="685783">
              <a:lnSpc>
                <a:spcPct val="100000"/>
              </a:lnSpc>
              <a:spcBef>
                <a:spcPts val="200"/>
              </a:spcBef>
              <a:buClr>
                <a:srgbClr val="448A18"/>
              </a:buClr>
              <a:buFont typeface="Wingdings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518387" lvl="2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</a:pPr>
            <a:r>
              <a:rPr lang="ru-RU" dirty="0" smtClean="0"/>
              <a:t>Третий уровень</a:t>
            </a:r>
          </a:p>
          <a:p>
            <a:pPr marL="691183" lvl="3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  <a:buFont typeface="Системный шрифт, обычный"/>
              <a:buChar char="⁃"/>
            </a:pPr>
            <a:r>
              <a:rPr lang="ru-RU" dirty="0" smtClean="0"/>
              <a:t>Четвертый уровень</a:t>
            </a:r>
          </a:p>
          <a:p>
            <a:pPr marL="863978" lvl="4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60000"/>
              <a:buFont typeface=".Lucida Grande UI Regular"/>
              <a:buChar char="◆"/>
            </a:pPr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4"/>
          </p:nvPr>
        </p:nvSpPr>
        <p:spPr>
          <a:xfrm>
            <a:off x="6185748" y="1507065"/>
            <a:ext cx="2689005" cy="44196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z="1400" smtClean="0">
                <a:latin typeface="Liberation Sans" panose="020B0604020202020204" pitchFamily="34" charset="0"/>
              </a:defRPr>
            </a:lvl1pPr>
            <a:lvl2pPr>
              <a:defRPr lang="ru-RU" sz="1200" smtClean="0">
                <a:latin typeface="Liberation Sans" panose="020B0604020202020204" pitchFamily="34" charset="0"/>
              </a:defRPr>
            </a:lvl2pPr>
            <a:lvl3pPr>
              <a:defRPr lang="ru-RU" sz="1100" smtClean="0">
                <a:latin typeface="Liberation Sans" panose="020B0604020202020204" pitchFamily="34" charset="0"/>
              </a:defRPr>
            </a:lvl3pPr>
            <a:lvl4pPr>
              <a:defRPr lang="ru-RU" sz="1000" smtClean="0">
                <a:latin typeface="Liberation Sans" panose="020B0604020202020204" pitchFamily="34" charset="0"/>
              </a:defRPr>
            </a:lvl4pPr>
            <a:lvl5pPr>
              <a:defRPr lang="ru-RU" sz="900">
                <a:latin typeface="Liberation Sans" panose="020B0604020202020204" pitchFamily="34" charset="0"/>
              </a:defRPr>
            </a:lvl5pPr>
          </a:lstStyle>
          <a:p>
            <a:pPr marL="172796" lvl="0" indent="-172796" defTabSz="685783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Tx/>
              <a:buBlip>
                <a:blip r:embed="rId3"/>
              </a:buBlip>
            </a:pPr>
            <a:r>
              <a:rPr lang="ru-RU" dirty="0" smtClean="0"/>
              <a:t>Образец текста</a:t>
            </a:r>
          </a:p>
          <a:p>
            <a:pPr marL="345591" lvl="1" indent="-172796" defTabSz="685783">
              <a:lnSpc>
                <a:spcPct val="100000"/>
              </a:lnSpc>
              <a:spcBef>
                <a:spcPts val="200"/>
              </a:spcBef>
              <a:buClr>
                <a:srgbClr val="448A18"/>
              </a:buClr>
              <a:buFont typeface="Wingdings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518387" lvl="2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</a:pPr>
            <a:r>
              <a:rPr lang="ru-RU" dirty="0" smtClean="0"/>
              <a:t>Третий уровень</a:t>
            </a:r>
          </a:p>
          <a:p>
            <a:pPr marL="691183" lvl="3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  <a:buFont typeface="Системный шрифт, обычный"/>
              <a:buChar char="⁃"/>
            </a:pPr>
            <a:r>
              <a:rPr lang="ru-RU" dirty="0" smtClean="0"/>
              <a:t>Четвертый уровень</a:t>
            </a:r>
          </a:p>
          <a:p>
            <a:pPr marL="863978" lvl="4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60000"/>
              <a:buFont typeface=".Lucida Grande UI Regular"/>
              <a:buChar char="◆"/>
            </a:pPr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3295243" y="1100096"/>
            <a:ext cx="2689005" cy="310259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2" name="Текст 17"/>
          <p:cNvSpPr>
            <a:spLocks noGrp="1"/>
          </p:cNvSpPr>
          <p:nvPr>
            <p:ph type="body" sz="quarter" idx="16"/>
          </p:nvPr>
        </p:nvSpPr>
        <p:spPr>
          <a:xfrm>
            <a:off x="3295243" y="1498600"/>
            <a:ext cx="2689005" cy="44196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z="1400" smtClean="0">
                <a:latin typeface="Liberation Sans" panose="020B0604020202020204" pitchFamily="34" charset="0"/>
              </a:defRPr>
            </a:lvl1pPr>
            <a:lvl2pPr>
              <a:defRPr lang="ru-RU" sz="1200" smtClean="0">
                <a:latin typeface="Liberation Sans" panose="020B0604020202020204" pitchFamily="34" charset="0"/>
              </a:defRPr>
            </a:lvl2pPr>
            <a:lvl3pPr>
              <a:defRPr lang="ru-RU" sz="1100" smtClean="0">
                <a:latin typeface="Liberation Sans" panose="020B0604020202020204" pitchFamily="34" charset="0"/>
              </a:defRPr>
            </a:lvl3pPr>
            <a:lvl4pPr>
              <a:defRPr lang="ru-RU" sz="1000" smtClean="0">
                <a:latin typeface="Liberation Sans" panose="020B0604020202020204" pitchFamily="34" charset="0"/>
              </a:defRPr>
            </a:lvl4pPr>
            <a:lvl5pPr>
              <a:defRPr lang="ru-RU" sz="900">
                <a:latin typeface="Liberation Sans" panose="020B0604020202020204" pitchFamily="34" charset="0"/>
              </a:defRPr>
            </a:lvl5pPr>
          </a:lstStyle>
          <a:p>
            <a:pPr marL="172796" lvl="0" indent="-172796" defTabSz="685783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Tx/>
              <a:buBlip>
                <a:blip r:embed="rId3"/>
              </a:buBlip>
            </a:pPr>
            <a:r>
              <a:rPr lang="ru-RU" dirty="0" smtClean="0"/>
              <a:t>Образец текста</a:t>
            </a:r>
          </a:p>
          <a:p>
            <a:pPr marL="345591" lvl="1" indent="-172796" defTabSz="685783">
              <a:lnSpc>
                <a:spcPct val="100000"/>
              </a:lnSpc>
              <a:spcBef>
                <a:spcPts val="200"/>
              </a:spcBef>
              <a:buClr>
                <a:srgbClr val="448A18"/>
              </a:buClr>
              <a:buFont typeface="Wingdings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518387" lvl="2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</a:pPr>
            <a:r>
              <a:rPr lang="ru-RU" dirty="0" smtClean="0"/>
              <a:t>Третий уровень</a:t>
            </a:r>
          </a:p>
          <a:p>
            <a:pPr marL="691183" lvl="3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  <a:buFont typeface="Системный шрифт, обычный"/>
              <a:buChar char="⁃"/>
            </a:pPr>
            <a:r>
              <a:rPr lang="ru-RU" dirty="0" smtClean="0"/>
              <a:t>Четвертый уровень</a:t>
            </a:r>
          </a:p>
          <a:p>
            <a:pPr marL="863978" lvl="4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60000"/>
              <a:buFont typeface=".Lucida Grande UI Regular"/>
              <a:buChar char="◆"/>
            </a:pPr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94277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рыв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64722-16E1-4E08-9C1D-4279B6D38C6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4D66149E-990B-2F4D-92F3-8343506E26B1}"/>
              </a:ext>
            </a:extLst>
          </p:cNvPr>
          <p:cNvSpPr/>
          <p:nvPr/>
        </p:nvSpPr>
        <p:spPr bwMode="auto">
          <a:xfrm>
            <a:off x="426173" y="1651146"/>
            <a:ext cx="50400" cy="3564000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/>
          </a:p>
        </p:txBody>
      </p:sp>
      <p:sp>
        <p:nvSpPr>
          <p:cNvPr id="31" name="Текст 30"/>
          <p:cNvSpPr>
            <a:spLocks noGrp="1"/>
          </p:cNvSpPr>
          <p:nvPr>
            <p:ph type="body" sz="quarter" idx="13" hasCustomPrompt="1"/>
          </p:nvPr>
        </p:nvSpPr>
        <p:spPr>
          <a:xfrm>
            <a:off x="592667" y="3314652"/>
            <a:ext cx="2899333" cy="1876936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ru-RU" sz="1400" b="0" smtClean="0">
                <a:ea typeface="+mj-ea"/>
                <a:cs typeface="Arial" panose="020B0604020202020204" pitchFamily="34" charset="0"/>
              </a:defRPr>
            </a:lvl1pPr>
            <a:lvl2pPr>
              <a:defRPr lang="ru-RU" sz="1800" smtClean="0">
                <a:latin typeface="+mn-lt"/>
              </a:defRPr>
            </a:lvl2pPr>
            <a:lvl3pPr>
              <a:defRPr lang="ru-RU" sz="1800" smtClean="0">
                <a:latin typeface="+mn-lt"/>
              </a:defRPr>
            </a:lvl3pPr>
            <a:lvl4pPr>
              <a:defRPr lang="ru-RU" sz="1800" smtClean="0">
                <a:latin typeface="+mn-lt"/>
              </a:defRPr>
            </a:lvl4pPr>
            <a:lvl5pPr>
              <a:defRPr lang="ru-RU" sz="1800">
                <a:latin typeface="+mn-lt"/>
              </a:defRPr>
            </a:lvl5pPr>
          </a:lstStyle>
          <a:p>
            <a:pPr marL="0" lvl="0">
              <a:spcBef>
                <a:spcPct val="0"/>
              </a:spcBef>
            </a:pPr>
            <a:r>
              <a:rPr lang="ru-RU" dirty="0" smtClean="0"/>
              <a:t>Текст закрывающего слайда, реквизиты, контактная информация</a:t>
            </a:r>
          </a:p>
        </p:txBody>
      </p:sp>
      <p:sp>
        <p:nvSpPr>
          <p:cNvPr id="10" name="Текст 30"/>
          <p:cNvSpPr>
            <a:spLocks noGrp="1"/>
          </p:cNvSpPr>
          <p:nvPr>
            <p:ph type="body" sz="quarter" idx="14" hasCustomPrompt="1"/>
          </p:nvPr>
        </p:nvSpPr>
        <p:spPr>
          <a:xfrm>
            <a:off x="592667" y="1660031"/>
            <a:ext cx="2899333" cy="1587636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lang="ru-RU" sz="2000" b="1" smtClean="0">
                <a:ea typeface="+mj-ea"/>
                <a:cs typeface="Arial" panose="020B0604020202020204" pitchFamily="34" charset="0"/>
              </a:defRPr>
            </a:lvl1pPr>
            <a:lvl2pPr>
              <a:defRPr lang="ru-RU" sz="1800" smtClean="0">
                <a:latin typeface="+mn-lt"/>
              </a:defRPr>
            </a:lvl2pPr>
            <a:lvl3pPr>
              <a:defRPr lang="ru-RU" sz="1800" smtClean="0">
                <a:latin typeface="+mn-lt"/>
              </a:defRPr>
            </a:lvl3pPr>
            <a:lvl4pPr>
              <a:defRPr lang="ru-RU" sz="1800" smtClean="0">
                <a:latin typeface="+mn-lt"/>
              </a:defRPr>
            </a:lvl4pPr>
            <a:lvl5pPr>
              <a:defRPr lang="ru-RU" sz="1800">
                <a:latin typeface="+mn-lt"/>
              </a:defRPr>
            </a:lvl5pPr>
          </a:lstStyle>
          <a:p>
            <a:pPr marL="0" lvl="0">
              <a:spcBef>
                <a:spcPct val="0"/>
              </a:spcBef>
            </a:pPr>
            <a:r>
              <a:rPr lang="ru-RU" dirty="0" smtClean="0"/>
              <a:t>ЗАКРЫВАЮЩИЙ СЛАЙД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91380176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8517467" cy="497101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64722-16E1-4E08-9C1D-4279B6D38C6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xmlns="" id="{CB890430-4F5C-C24B-98DC-DD7474DBA18B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892388"/>
            <a:ext cx="9144000" cy="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52859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5061" y="2207415"/>
            <a:ext cx="7202736" cy="1458648"/>
          </a:xfrm>
        </p:spPr>
        <p:txBody>
          <a:bodyPr anchor="ctr"/>
          <a:lstStyle>
            <a:lvl1pPr algn="l">
              <a:defRPr sz="16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2705" y="5219174"/>
            <a:ext cx="7411542" cy="292826"/>
          </a:xfr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latin typeface="Liberation Sans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Управление маркетинга и рекламы</a:t>
            </a:r>
            <a:endParaRPr lang="ru-RU" dirty="0"/>
          </a:p>
        </p:txBody>
      </p:sp>
      <p:grpSp>
        <p:nvGrpSpPr>
          <p:cNvPr id="13" name="Группа 12"/>
          <p:cNvGrpSpPr>
            <a:grpSpLocks/>
          </p:cNvGrpSpPr>
          <p:nvPr userDrawn="1"/>
        </p:nvGrpSpPr>
        <p:grpSpPr>
          <a:xfrm>
            <a:off x="426173" y="734587"/>
            <a:ext cx="8612471" cy="4374000"/>
            <a:chOff x="333064" y="1792971"/>
            <a:chExt cx="6426763" cy="1216929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4D66149E-990B-2F4D-92F3-8343506E26B1}"/>
                </a:ext>
              </a:extLst>
            </p:cNvPr>
            <p:cNvSpPr/>
            <p:nvPr/>
          </p:nvSpPr>
          <p:spPr bwMode="auto">
            <a:xfrm>
              <a:off x="333064" y="1801018"/>
              <a:ext cx="37609" cy="1208882"/>
            </a:xfrm>
            <a:prstGeom prst="rect">
              <a:avLst/>
            </a:prstGeom>
            <a:solidFill>
              <a:srgbClr val="FFD10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1"/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xmlns="" id="{3CA29B4C-90AF-0D41-86E1-20AF70C13C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728" y="1792971"/>
              <a:ext cx="993099" cy="1216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Прямоугольник 28"/>
          <p:cNvSpPr/>
          <p:nvPr userDrawn="1"/>
        </p:nvSpPr>
        <p:spPr>
          <a:xfrm>
            <a:off x="333679" y="6019751"/>
            <a:ext cx="2561921" cy="838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561168" y="5591263"/>
            <a:ext cx="7403079" cy="236434"/>
          </a:xfrm>
        </p:spPr>
        <p:txBody>
          <a:bodyPr>
            <a:noAutofit/>
          </a:bodyPr>
          <a:lstStyle>
            <a:lvl1pPr marL="0" indent="0">
              <a:buNone/>
              <a:defRPr sz="1100">
                <a:latin typeface="Liberation Sans" panose="020B0604020202020204" pitchFamily="34" charset="0"/>
              </a:defRPr>
            </a:lvl1pPr>
            <a:lvl2pPr marL="457200" indent="0">
              <a:buNone/>
              <a:defRPr sz="1100">
                <a:latin typeface="Liberation Sans" panose="020B0604020202020204" pitchFamily="34" charset="0"/>
              </a:defRPr>
            </a:lvl2pPr>
            <a:lvl3pPr marL="914400" indent="0">
              <a:buNone/>
              <a:defRPr sz="1100">
                <a:latin typeface="Liberation Sans" panose="020B0604020202020204" pitchFamily="34" charset="0"/>
              </a:defRPr>
            </a:lvl3pPr>
            <a:lvl4pPr marL="1371600" indent="0">
              <a:buNone/>
              <a:defRPr sz="1100">
                <a:latin typeface="Liberation Sans" panose="020B0604020202020204" pitchFamily="34" charset="0"/>
              </a:defRPr>
            </a:lvl4pPr>
            <a:lvl5pPr marL="1828800" indent="0">
              <a:buNone/>
              <a:defRPr sz="1100">
                <a:latin typeface="Liberation Sans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Март 2021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4894" y="5855476"/>
            <a:ext cx="2868750" cy="83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53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4169" y="222484"/>
            <a:ext cx="8175831" cy="522951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dirty="0" smtClean="0"/>
              <a:t>ОБРАЗЕЦ СОДЕРЖАНИЯ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64722-16E1-4E08-9C1D-4279B6D38C6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CB890430-4F5C-C24B-98DC-DD7474DBA18B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892388"/>
            <a:ext cx="9144000" cy="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6E873158-6BC8-DF48-AA1D-D839F33533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170" y="1784035"/>
            <a:ext cx="6380897" cy="351936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9" name="Текст 12">
            <a:extLst>
              <a:ext uri="{FF2B5EF4-FFF2-40B4-BE49-F238E27FC236}">
                <a16:creationId xmlns:a16="http://schemas.microsoft.com/office/drawing/2014/main" xmlns="" id="{7EC98726-7861-1141-87C8-C7563E9097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83778" y="1784035"/>
            <a:ext cx="1269153" cy="351936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№ </a:t>
            </a:r>
            <a:r>
              <a:rPr lang="ru-RU" dirty="0" smtClean="0"/>
              <a:t>слайда</a:t>
            </a:r>
            <a:endParaRPr lang="ru-R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11E86C81-962A-4B42-83A0-8C9FB8E8E96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14170" y="2209827"/>
            <a:ext cx="6380897" cy="351936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xmlns="" id="{7F8A5168-FF42-1A49-9B92-DFECFEA752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83779" y="2209827"/>
            <a:ext cx="1269153" cy="351936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29CC1C63-9920-7E46-BF0E-225D47DFAD0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14170" y="2635619"/>
            <a:ext cx="6380897" cy="351936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35D809A9-9076-F848-AED4-7E8C2B30EC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83779" y="2635619"/>
            <a:ext cx="1269153" cy="351936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6F62101C-0936-3C49-950D-95BD4FD63974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14170" y="3061411"/>
            <a:ext cx="6380897" cy="351936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5" name="Текст 12">
            <a:extLst>
              <a:ext uri="{FF2B5EF4-FFF2-40B4-BE49-F238E27FC236}">
                <a16:creationId xmlns:a16="http://schemas.microsoft.com/office/drawing/2014/main" xmlns="" id="{3711E826-681F-0248-BC39-B6E52B37F0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83779" y="3061411"/>
            <a:ext cx="1269153" cy="351936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3D0FED89-1D7E-1B44-8FE5-9A88BF02E834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14170" y="3487203"/>
            <a:ext cx="6380897" cy="351936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7" name="Текст 12">
            <a:extLst>
              <a:ext uri="{FF2B5EF4-FFF2-40B4-BE49-F238E27FC236}">
                <a16:creationId xmlns:a16="http://schemas.microsoft.com/office/drawing/2014/main" xmlns="" id="{EA06C912-321A-4740-BF63-17220AE6A6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83779" y="3487203"/>
            <a:ext cx="1269153" cy="351936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AC2DDB87-FC18-E345-8440-62C03DAB5E77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714170" y="3912995"/>
            <a:ext cx="6380897" cy="351936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9" name="Текст 12">
            <a:extLst>
              <a:ext uri="{FF2B5EF4-FFF2-40B4-BE49-F238E27FC236}">
                <a16:creationId xmlns:a16="http://schemas.microsoft.com/office/drawing/2014/main" xmlns="" id="{CA8C38B0-6F30-B24D-A624-AC4A0CE6D6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83779" y="3912995"/>
            <a:ext cx="1269153" cy="351936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CA9D8326-1941-994C-83A0-87DBF0BF7881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714170" y="4338787"/>
            <a:ext cx="6380897" cy="351936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21" name="Текст 12">
            <a:extLst>
              <a:ext uri="{FF2B5EF4-FFF2-40B4-BE49-F238E27FC236}">
                <a16:creationId xmlns:a16="http://schemas.microsoft.com/office/drawing/2014/main" xmlns="" id="{303E90E1-1DB0-FA47-8A8A-36889E1E7C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83779" y="4338787"/>
            <a:ext cx="1269153" cy="351936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5B04E9D5-8F58-254F-8737-550E7EC105D1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714170" y="4764582"/>
            <a:ext cx="6380897" cy="351936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23" name="Текст 12">
            <a:extLst>
              <a:ext uri="{FF2B5EF4-FFF2-40B4-BE49-F238E27FC236}">
                <a16:creationId xmlns:a16="http://schemas.microsoft.com/office/drawing/2014/main" xmlns="" id="{816697AE-D1C4-4345-8DAC-36D1860E00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83779" y="4764582"/>
            <a:ext cx="1269153" cy="351936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Liberation Sans" panose="020B0604020202020204" pitchFamily="34" charset="0"/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</p:spTree>
    <p:extLst>
      <p:ext uri="{BB962C8B-B14F-4D97-AF65-F5344CB8AC3E}">
        <p14:creationId xmlns:p14="http://schemas.microsoft.com/office/powerpoint/2010/main" val="139536479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презент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64722-16E1-4E08-9C1D-4279B6D38C6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4D66149E-990B-2F4D-92F3-8343506E26B1}"/>
              </a:ext>
            </a:extLst>
          </p:cNvPr>
          <p:cNvSpPr/>
          <p:nvPr/>
        </p:nvSpPr>
        <p:spPr bwMode="auto">
          <a:xfrm>
            <a:off x="426173" y="2396374"/>
            <a:ext cx="50400" cy="1188000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/>
          </a:p>
        </p:txBody>
      </p:sp>
      <p:sp>
        <p:nvSpPr>
          <p:cNvPr id="31" name="Текст 30"/>
          <p:cNvSpPr>
            <a:spLocks noGrp="1"/>
          </p:cNvSpPr>
          <p:nvPr>
            <p:ph type="body" sz="quarter" idx="13" hasCustomPrompt="1"/>
          </p:nvPr>
        </p:nvSpPr>
        <p:spPr>
          <a:xfrm>
            <a:off x="592667" y="3242732"/>
            <a:ext cx="6443133" cy="336135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ru-RU" sz="1400" b="1" smtClean="0">
                <a:ea typeface="+mj-ea"/>
                <a:cs typeface="Arial" panose="020B0604020202020204" pitchFamily="34" charset="0"/>
              </a:defRPr>
            </a:lvl1pPr>
            <a:lvl2pPr>
              <a:defRPr lang="ru-RU" sz="1800" smtClean="0">
                <a:latin typeface="+mn-lt"/>
              </a:defRPr>
            </a:lvl2pPr>
            <a:lvl3pPr>
              <a:defRPr lang="ru-RU" sz="1800" smtClean="0">
                <a:latin typeface="+mn-lt"/>
              </a:defRPr>
            </a:lvl3pPr>
            <a:lvl4pPr>
              <a:defRPr lang="ru-RU" sz="1800" smtClean="0">
                <a:latin typeface="+mn-lt"/>
              </a:defRPr>
            </a:lvl4pPr>
            <a:lvl5pPr>
              <a:defRPr lang="ru-RU" sz="1800">
                <a:latin typeface="+mn-lt"/>
              </a:defRPr>
            </a:lvl5pPr>
          </a:lstStyle>
          <a:p>
            <a:pPr marL="0" lvl="0">
              <a:spcBef>
                <a:spcPct val="0"/>
              </a:spcBef>
            </a:pPr>
            <a:r>
              <a:rPr lang="ru-RU" dirty="0" smtClean="0"/>
              <a:t>ВРЕЗКА ИЛИ ПОДЗАГОЛОВОК ВТОРОГО УРОВНЯ</a:t>
            </a:r>
          </a:p>
        </p:txBody>
      </p:sp>
      <p:sp>
        <p:nvSpPr>
          <p:cNvPr id="33" name="Текст 30"/>
          <p:cNvSpPr>
            <a:spLocks noGrp="1"/>
          </p:cNvSpPr>
          <p:nvPr>
            <p:ph type="body" sz="quarter" idx="14" hasCustomPrompt="1"/>
          </p:nvPr>
        </p:nvSpPr>
        <p:spPr>
          <a:xfrm>
            <a:off x="592667" y="2396373"/>
            <a:ext cx="6443133" cy="761693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ru-RU" sz="2000" b="1" smtClean="0">
                <a:ea typeface="+mj-ea"/>
                <a:cs typeface="Arial" panose="020B0604020202020204" pitchFamily="34" charset="0"/>
              </a:defRPr>
            </a:lvl1pPr>
            <a:lvl2pPr>
              <a:defRPr lang="ru-RU" sz="1800" smtClean="0">
                <a:latin typeface="+mn-lt"/>
              </a:defRPr>
            </a:lvl2pPr>
            <a:lvl3pPr>
              <a:defRPr lang="ru-RU" sz="1800" smtClean="0">
                <a:latin typeface="+mn-lt"/>
              </a:defRPr>
            </a:lvl3pPr>
            <a:lvl4pPr>
              <a:defRPr lang="ru-RU" sz="1800" smtClean="0">
                <a:latin typeface="+mn-lt"/>
              </a:defRPr>
            </a:lvl4pPr>
            <a:lvl5pPr>
              <a:defRPr lang="ru-RU" sz="1800">
                <a:latin typeface="+mn-lt"/>
              </a:defRPr>
            </a:lvl5pPr>
          </a:lstStyle>
          <a:p>
            <a:r>
              <a:rPr lang="ru-RU" sz="2000" dirty="0" smtClean="0"/>
              <a:t>ЗАГОЛОВОК РАЗДЕЛА ПРЕЗЕНТАЦИИ ИЛИ ПОДЗАГОЛОВОК ПЕРВОГО УРОВНЯ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17216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8517467" cy="497101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64722-16E1-4E08-9C1D-4279B6D38C6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xmlns="" id="{CB890430-4F5C-C24B-98DC-DD7474DBA18B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892388"/>
            <a:ext cx="9144000" cy="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17"/>
          <p:cNvSpPr>
            <a:spLocks noGrp="1"/>
          </p:cNvSpPr>
          <p:nvPr>
            <p:ph type="body" sz="quarter" idx="13"/>
          </p:nvPr>
        </p:nvSpPr>
        <p:spPr>
          <a:xfrm>
            <a:off x="406400" y="1102275"/>
            <a:ext cx="8280401" cy="488365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z="1400" smtClean="0">
                <a:latin typeface="Liberation Sans" panose="020B0604020202020204" pitchFamily="34" charset="0"/>
              </a:defRPr>
            </a:lvl1pPr>
            <a:lvl2pPr>
              <a:defRPr lang="ru-RU" sz="1200" smtClean="0">
                <a:latin typeface="Liberation Sans" panose="020B0604020202020204" pitchFamily="34" charset="0"/>
              </a:defRPr>
            </a:lvl2pPr>
            <a:lvl3pPr>
              <a:defRPr lang="ru-RU" sz="1100" smtClean="0">
                <a:latin typeface="Liberation Sans" panose="020B0604020202020204" pitchFamily="34" charset="0"/>
              </a:defRPr>
            </a:lvl3pPr>
            <a:lvl4pPr>
              <a:defRPr lang="ru-RU" sz="1000" smtClean="0">
                <a:latin typeface="Liberation Sans" panose="020B0604020202020204" pitchFamily="34" charset="0"/>
              </a:defRPr>
            </a:lvl4pPr>
            <a:lvl5pPr>
              <a:defRPr lang="ru-RU" sz="900">
                <a:latin typeface="Liberation Sans" panose="020B0604020202020204" pitchFamily="34" charset="0"/>
              </a:defRPr>
            </a:lvl5pPr>
          </a:lstStyle>
          <a:p>
            <a:pPr marL="172796" lvl="0" indent="-172796" defTabSz="685783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Tx/>
              <a:buBlip>
                <a:blip r:embed="rId3"/>
              </a:buBlip>
            </a:pPr>
            <a:r>
              <a:rPr lang="ru-RU" dirty="0" smtClean="0"/>
              <a:t>Образец текста</a:t>
            </a:r>
          </a:p>
          <a:p>
            <a:pPr marL="345591" lvl="1" indent="-172796" defTabSz="685783">
              <a:lnSpc>
                <a:spcPct val="100000"/>
              </a:lnSpc>
              <a:spcBef>
                <a:spcPts val="200"/>
              </a:spcBef>
              <a:buClr>
                <a:srgbClr val="448A18"/>
              </a:buClr>
              <a:buFont typeface="Wingdings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518387" lvl="2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</a:pPr>
            <a:r>
              <a:rPr lang="ru-RU" dirty="0" smtClean="0"/>
              <a:t>Третий уровень</a:t>
            </a:r>
          </a:p>
          <a:p>
            <a:pPr marL="691183" lvl="3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  <a:buFont typeface="Системный шрифт, обычный"/>
              <a:buChar char="⁃"/>
            </a:pPr>
            <a:r>
              <a:rPr lang="ru-RU" dirty="0" smtClean="0"/>
              <a:t>Четвертый уровень</a:t>
            </a:r>
          </a:p>
          <a:p>
            <a:pPr marL="863978" lvl="4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60000"/>
              <a:buFont typeface=".Lucida Grande UI Regular"/>
              <a:buChar char="◆"/>
            </a:pPr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18247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(с источниками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8517467" cy="497101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64722-16E1-4E08-9C1D-4279B6D38C6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xmlns="" id="{CB890430-4F5C-C24B-98DC-DD7474DBA18B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892388"/>
            <a:ext cx="9144000" cy="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17"/>
          <p:cNvSpPr>
            <a:spLocks noGrp="1"/>
          </p:cNvSpPr>
          <p:nvPr>
            <p:ph type="body" sz="quarter" idx="13"/>
          </p:nvPr>
        </p:nvSpPr>
        <p:spPr>
          <a:xfrm>
            <a:off x="406400" y="1102275"/>
            <a:ext cx="8280401" cy="488365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z="1400" smtClean="0">
                <a:latin typeface="Liberation Sans" panose="020B0604020202020204" pitchFamily="34" charset="0"/>
              </a:defRPr>
            </a:lvl1pPr>
            <a:lvl2pPr>
              <a:defRPr lang="ru-RU" sz="1200" smtClean="0">
                <a:latin typeface="Liberation Sans" panose="020B0604020202020204" pitchFamily="34" charset="0"/>
              </a:defRPr>
            </a:lvl2pPr>
            <a:lvl3pPr>
              <a:defRPr lang="ru-RU" sz="1100" smtClean="0">
                <a:latin typeface="Liberation Sans" panose="020B0604020202020204" pitchFamily="34" charset="0"/>
              </a:defRPr>
            </a:lvl3pPr>
            <a:lvl4pPr>
              <a:defRPr lang="ru-RU" sz="1000" smtClean="0">
                <a:latin typeface="Liberation Sans" panose="020B0604020202020204" pitchFamily="34" charset="0"/>
              </a:defRPr>
            </a:lvl4pPr>
            <a:lvl5pPr>
              <a:defRPr lang="ru-RU" sz="900">
                <a:latin typeface="Liberation Sans" panose="020B0604020202020204" pitchFamily="34" charset="0"/>
              </a:defRPr>
            </a:lvl5pPr>
          </a:lstStyle>
          <a:p>
            <a:pPr marL="172796" lvl="0" indent="-172796" defTabSz="685783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Tx/>
              <a:buBlip>
                <a:blip r:embed="rId3"/>
              </a:buBlip>
            </a:pPr>
            <a:r>
              <a:rPr lang="ru-RU" dirty="0" smtClean="0"/>
              <a:t>Образец текста</a:t>
            </a:r>
          </a:p>
          <a:p>
            <a:pPr marL="345591" lvl="1" indent="-172796" defTabSz="685783">
              <a:lnSpc>
                <a:spcPct val="100000"/>
              </a:lnSpc>
              <a:spcBef>
                <a:spcPts val="200"/>
              </a:spcBef>
              <a:buClr>
                <a:srgbClr val="448A18"/>
              </a:buClr>
              <a:buFont typeface="Wingdings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518387" lvl="2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</a:pPr>
            <a:r>
              <a:rPr lang="ru-RU" dirty="0" smtClean="0"/>
              <a:t>Третий уровень</a:t>
            </a:r>
          </a:p>
          <a:p>
            <a:pPr marL="691183" lvl="3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  <a:buFont typeface="Системный шрифт, обычный"/>
              <a:buChar char="⁃"/>
            </a:pPr>
            <a:r>
              <a:rPr lang="ru-RU" dirty="0" smtClean="0"/>
              <a:t>Четвертый уровень</a:t>
            </a:r>
          </a:p>
          <a:p>
            <a:pPr marL="863978" lvl="4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60000"/>
              <a:buFont typeface=".Lucida Grande UI Regular"/>
              <a:buChar char="◆"/>
            </a:pPr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Текст 12">
            <a:extLst>
              <a:ext uri="{FF2B5EF4-FFF2-40B4-BE49-F238E27FC236}">
                <a16:creationId xmlns:a16="http://schemas.microsoft.com/office/drawing/2014/main" xmlns="" id="{FD7CE1A9-368B-D54E-AF20-B53F69BF23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8140" y="6100550"/>
            <a:ext cx="6372000" cy="148500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ru-RU" dirty="0"/>
              <a:t>Примечания:</a:t>
            </a:r>
          </a:p>
        </p:txBody>
      </p:sp>
      <p:sp>
        <p:nvSpPr>
          <p:cNvPr id="7" name="Текст 14">
            <a:extLst>
              <a:ext uri="{FF2B5EF4-FFF2-40B4-BE49-F238E27FC236}">
                <a16:creationId xmlns:a16="http://schemas.microsoft.com/office/drawing/2014/main" xmlns="" id="{BE4DE22B-CCA5-F04B-875F-3A35BDEAC5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28140" y="6400954"/>
            <a:ext cx="6372000" cy="143100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83810569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067" y="228600"/>
            <a:ext cx="8305800" cy="497101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64722-16E1-4E08-9C1D-4279B6D38C6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xmlns="" id="{CB890430-4F5C-C24B-98DC-DD7474DBA18B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892388"/>
            <a:ext cx="9144000" cy="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17"/>
          <p:cNvSpPr>
            <a:spLocks noGrp="1"/>
          </p:cNvSpPr>
          <p:nvPr>
            <p:ph type="body" sz="quarter" idx="13"/>
          </p:nvPr>
        </p:nvSpPr>
        <p:spPr>
          <a:xfrm>
            <a:off x="618067" y="1102275"/>
            <a:ext cx="8068734" cy="488365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z="1400" smtClean="0">
                <a:latin typeface="Liberation Sans" panose="020B0604020202020204" pitchFamily="34" charset="0"/>
              </a:defRPr>
            </a:lvl1pPr>
            <a:lvl2pPr>
              <a:defRPr lang="ru-RU" sz="1200" smtClean="0">
                <a:latin typeface="Liberation Sans" panose="020B0604020202020204" pitchFamily="34" charset="0"/>
              </a:defRPr>
            </a:lvl2pPr>
            <a:lvl3pPr>
              <a:defRPr lang="ru-RU" sz="1100" smtClean="0">
                <a:latin typeface="Liberation Sans" panose="020B0604020202020204" pitchFamily="34" charset="0"/>
              </a:defRPr>
            </a:lvl3pPr>
            <a:lvl4pPr>
              <a:defRPr lang="ru-RU" sz="1000" smtClean="0">
                <a:latin typeface="Liberation Sans" panose="020B0604020202020204" pitchFamily="34" charset="0"/>
              </a:defRPr>
            </a:lvl4pPr>
            <a:lvl5pPr>
              <a:defRPr lang="ru-RU" sz="900">
                <a:latin typeface="Liberation Sans" panose="020B0604020202020204" pitchFamily="34" charset="0"/>
              </a:defRPr>
            </a:lvl5pPr>
          </a:lstStyle>
          <a:p>
            <a:pPr marL="172796" lvl="0" indent="-172796" defTabSz="685783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Tx/>
              <a:buBlip>
                <a:blip r:embed="rId3"/>
              </a:buBlip>
            </a:pPr>
            <a:r>
              <a:rPr lang="ru-RU" dirty="0" smtClean="0"/>
              <a:t>Образец текста</a:t>
            </a:r>
          </a:p>
          <a:p>
            <a:pPr marL="345591" lvl="1" indent="-172796" defTabSz="685783">
              <a:lnSpc>
                <a:spcPct val="100000"/>
              </a:lnSpc>
              <a:spcBef>
                <a:spcPts val="200"/>
              </a:spcBef>
              <a:buClr>
                <a:srgbClr val="448A18"/>
              </a:buClr>
              <a:buFont typeface="Wingdings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518387" lvl="2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</a:pPr>
            <a:r>
              <a:rPr lang="ru-RU" dirty="0" smtClean="0"/>
              <a:t>Третий уровень</a:t>
            </a:r>
          </a:p>
          <a:p>
            <a:pPr marL="691183" lvl="3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  <a:buFont typeface="Системный шрифт, обычный"/>
              <a:buChar char="⁃"/>
            </a:pPr>
            <a:r>
              <a:rPr lang="ru-RU" dirty="0" smtClean="0"/>
              <a:t>Четвертый уровень</a:t>
            </a:r>
          </a:p>
          <a:p>
            <a:pPr marL="863978" lvl="4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60000"/>
              <a:buFont typeface=".Lucida Grande UI Regular"/>
              <a:buChar char="◆"/>
            </a:pPr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D66149E-990B-2F4D-92F3-8343506E26B1}"/>
              </a:ext>
            </a:extLst>
          </p:cNvPr>
          <p:cNvSpPr/>
          <p:nvPr userDrawn="1"/>
        </p:nvSpPr>
        <p:spPr bwMode="auto">
          <a:xfrm>
            <a:off x="426173" y="1109445"/>
            <a:ext cx="50400" cy="4860000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/>
          </a:p>
        </p:txBody>
      </p:sp>
    </p:spTree>
    <p:extLst>
      <p:ext uri="{BB962C8B-B14F-4D97-AF65-F5344CB8AC3E}">
        <p14:creationId xmlns:p14="http://schemas.microsoft.com/office/powerpoint/2010/main" val="77119534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180" y="228600"/>
            <a:ext cx="8502220" cy="497101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3180" y="1061964"/>
            <a:ext cx="4116484" cy="310259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58269" y="1104776"/>
            <a:ext cx="4116484" cy="310259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64722-16E1-4E08-9C1D-4279B6D38C6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xmlns="" id="{CB890430-4F5C-C24B-98DC-DD7474DBA18B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892388"/>
            <a:ext cx="9144000" cy="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17"/>
          <p:cNvSpPr>
            <a:spLocks noGrp="1"/>
          </p:cNvSpPr>
          <p:nvPr>
            <p:ph type="body" sz="quarter" idx="13"/>
          </p:nvPr>
        </p:nvSpPr>
        <p:spPr>
          <a:xfrm>
            <a:off x="413180" y="1498600"/>
            <a:ext cx="4116484" cy="44196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z="1400" smtClean="0">
                <a:latin typeface="Liberation Sans" panose="020B0604020202020204" pitchFamily="34" charset="0"/>
              </a:defRPr>
            </a:lvl1pPr>
            <a:lvl2pPr>
              <a:defRPr lang="ru-RU" sz="1200" smtClean="0">
                <a:latin typeface="Liberation Sans" panose="020B0604020202020204" pitchFamily="34" charset="0"/>
              </a:defRPr>
            </a:lvl2pPr>
            <a:lvl3pPr>
              <a:defRPr lang="ru-RU" sz="1100" smtClean="0">
                <a:latin typeface="Liberation Sans" panose="020B0604020202020204" pitchFamily="34" charset="0"/>
              </a:defRPr>
            </a:lvl3pPr>
            <a:lvl4pPr>
              <a:defRPr lang="ru-RU" sz="1000" smtClean="0">
                <a:latin typeface="Liberation Sans" panose="020B0604020202020204" pitchFamily="34" charset="0"/>
              </a:defRPr>
            </a:lvl4pPr>
            <a:lvl5pPr>
              <a:defRPr lang="ru-RU" sz="900">
                <a:latin typeface="Liberation Sans" panose="020B0604020202020204" pitchFamily="34" charset="0"/>
              </a:defRPr>
            </a:lvl5pPr>
          </a:lstStyle>
          <a:p>
            <a:pPr marL="172796" lvl="0" indent="-172796" defTabSz="685783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Tx/>
              <a:buBlip>
                <a:blip r:embed="rId3"/>
              </a:buBlip>
            </a:pPr>
            <a:r>
              <a:rPr lang="ru-RU" dirty="0" smtClean="0"/>
              <a:t>Образец текста</a:t>
            </a:r>
          </a:p>
          <a:p>
            <a:pPr marL="345591" lvl="1" indent="-172796" defTabSz="685783">
              <a:lnSpc>
                <a:spcPct val="100000"/>
              </a:lnSpc>
              <a:spcBef>
                <a:spcPts val="200"/>
              </a:spcBef>
              <a:buClr>
                <a:srgbClr val="448A18"/>
              </a:buClr>
              <a:buFont typeface="Wingdings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518387" lvl="2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</a:pPr>
            <a:r>
              <a:rPr lang="ru-RU" dirty="0" smtClean="0"/>
              <a:t>Третий уровень</a:t>
            </a:r>
          </a:p>
          <a:p>
            <a:pPr marL="691183" lvl="3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  <a:buFont typeface="Системный шрифт, обычный"/>
              <a:buChar char="⁃"/>
            </a:pPr>
            <a:r>
              <a:rPr lang="ru-RU" dirty="0" smtClean="0"/>
              <a:t>Четвертый уровень</a:t>
            </a:r>
          </a:p>
          <a:p>
            <a:pPr marL="863978" lvl="4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60000"/>
              <a:buFont typeface=".Lucida Grande UI Regular"/>
              <a:buChar char="◆"/>
            </a:pPr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4"/>
          </p:nvPr>
        </p:nvSpPr>
        <p:spPr>
          <a:xfrm>
            <a:off x="4758268" y="1507065"/>
            <a:ext cx="4116486" cy="44196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z="1400" smtClean="0">
                <a:latin typeface="Liberation Sans" panose="020B0604020202020204" pitchFamily="34" charset="0"/>
              </a:defRPr>
            </a:lvl1pPr>
            <a:lvl2pPr>
              <a:defRPr lang="ru-RU" sz="1200" smtClean="0">
                <a:latin typeface="Liberation Sans" panose="020B0604020202020204" pitchFamily="34" charset="0"/>
              </a:defRPr>
            </a:lvl2pPr>
            <a:lvl3pPr>
              <a:defRPr lang="ru-RU" sz="1100" smtClean="0">
                <a:latin typeface="Liberation Sans" panose="020B0604020202020204" pitchFamily="34" charset="0"/>
              </a:defRPr>
            </a:lvl3pPr>
            <a:lvl4pPr>
              <a:defRPr lang="ru-RU" sz="1000" smtClean="0">
                <a:latin typeface="Liberation Sans" panose="020B0604020202020204" pitchFamily="34" charset="0"/>
              </a:defRPr>
            </a:lvl4pPr>
            <a:lvl5pPr>
              <a:defRPr lang="ru-RU" sz="900">
                <a:latin typeface="Liberation Sans" panose="020B0604020202020204" pitchFamily="34" charset="0"/>
              </a:defRPr>
            </a:lvl5pPr>
          </a:lstStyle>
          <a:p>
            <a:pPr marL="172796" lvl="0" indent="-172796" defTabSz="685783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Tx/>
              <a:buBlip>
                <a:blip r:embed="rId3"/>
              </a:buBlip>
            </a:pPr>
            <a:r>
              <a:rPr lang="ru-RU" dirty="0" smtClean="0"/>
              <a:t>Образец текста</a:t>
            </a:r>
          </a:p>
          <a:p>
            <a:pPr marL="345591" lvl="1" indent="-172796" defTabSz="685783">
              <a:lnSpc>
                <a:spcPct val="100000"/>
              </a:lnSpc>
              <a:spcBef>
                <a:spcPts val="200"/>
              </a:spcBef>
              <a:buClr>
                <a:srgbClr val="448A18"/>
              </a:buClr>
              <a:buFont typeface="Wingdings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518387" lvl="2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</a:pPr>
            <a:r>
              <a:rPr lang="ru-RU" dirty="0" smtClean="0"/>
              <a:t>Третий уровень</a:t>
            </a:r>
          </a:p>
          <a:p>
            <a:pPr marL="691183" lvl="3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  <a:buFont typeface="Системный шрифт, обычный"/>
              <a:buChar char="⁃"/>
            </a:pPr>
            <a:r>
              <a:rPr lang="ru-RU" dirty="0" smtClean="0"/>
              <a:t>Четвертый уровень</a:t>
            </a:r>
          </a:p>
          <a:p>
            <a:pPr marL="863978" lvl="4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60000"/>
              <a:buFont typeface=".Lucida Grande UI Regular"/>
              <a:buChar char="◆"/>
            </a:pPr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6381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ря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7508" y="228600"/>
            <a:ext cx="8336359" cy="497101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87508" y="1098488"/>
            <a:ext cx="8099291" cy="310550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87507" y="3663888"/>
            <a:ext cx="8099294" cy="310551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64722-16E1-4E08-9C1D-4279B6D38C6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xmlns="" id="{CB890430-4F5C-C24B-98DC-DD7474DBA18B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892388"/>
            <a:ext cx="9144000" cy="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17"/>
          <p:cNvSpPr>
            <a:spLocks noGrp="1"/>
          </p:cNvSpPr>
          <p:nvPr>
            <p:ph type="body" sz="quarter" idx="13"/>
          </p:nvPr>
        </p:nvSpPr>
        <p:spPr>
          <a:xfrm>
            <a:off x="587507" y="1494915"/>
            <a:ext cx="8099293" cy="190021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z="1400" smtClean="0">
                <a:latin typeface="Liberation Sans" panose="020B0604020202020204" pitchFamily="34" charset="0"/>
              </a:defRPr>
            </a:lvl1pPr>
            <a:lvl2pPr>
              <a:defRPr lang="ru-RU" sz="1200" smtClean="0">
                <a:latin typeface="Liberation Sans" panose="020B0604020202020204" pitchFamily="34" charset="0"/>
              </a:defRPr>
            </a:lvl2pPr>
            <a:lvl3pPr>
              <a:defRPr lang="ru-RU" sz="1100" smtClean="0">
                <a:latin typeface="Liberation Sans" panose="020B0604020202020204" pitchFamily="34" charset="0"/>
              </a:defRPr>
            </a:lvl3pPr>
            <a:lvl4pPr>
              <a:defRPr lang="ru-RU" sz="1000" smtClean="0">
                <a:latin typeface="Liberation Sans" panose="020B0604020202020204" pitchFamily="34" charset="0"/>
              </a:defRPr>
            </a:lvl4pPr>
            <a:lvl5pPr>
              <a:defRPr lang="ru-RU" sz="900">
                <a:latin typeface="Liberation Sans" panose="020B0604020202020204" pitchFamily="34" charset="0"/>
              </a:defRPr>
            </a:lvl5pPr>
          </a:lstStyle>
          <a:p>
            <a:pPr marL="172796" lvl="0" indent="-172796" defTabSz="685783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Tx/>
              <a:buBlip>
                <a:blip r:embed="rId3"/>
              </a:buBlip>
            </a:pPr>
            <a:r>
              <a:rPr lang="ru-RU" dirty="0" smtClean="0"/>
              <a:t>Образец текста</a:t>
            </a:r>
          </a:p>
          <a:p>
            <a:pPr marL="345591" lvl="1" indent="-172796" defTabSz="685783">
              <a:lnSpc>
                <a:spcPct val="100000"/>
              </a:lnSpc>
              <a:spcBef>
                <a:spcPts val="200"/>
              </a:spcBef>
              <a:buClr>
                <a:srgbClr val="448A18"/>
              </a:buClr>
              <a:buFont typeface="Wingdings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518387" lvl="2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</a:pPr>
            <a:r>
              <a:rPr lang="ru-RU" dirty="0" smtClean="0"/>
              <a:t>Третий уровень</a:t>
            </a:r>
          </a:p>
          <a:p>
            <a:pPr marL="691183" lvl="3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  <a:buFont typeface="Системный шрифт, обычный"/>
              <a:buChar char="⁃"/>
            </a:pPr>
            <a:r>
              <a:rPr lang="ru-RU" dirty="0" smtClean="0"/>
              <a:t>Четвертый уровень</a:t>
            </a:r>
          </a:p>
          <a:p>
            <a:pPr marL="863978" lvl="4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60000"/>
              <a:buFont typeface=".Lucida Grande UI Regular"/>
              <a:buChar char="◆"/>
            </a:pPr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4"/>
          </p:nvPr>
        </p:nvSpPr>
        <p:spPr>
          <a:xfrm>
            <a:off x="587507" y="4064000"/>
            <a:ext cx="8099292" cy="189653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z="1400" smtClean="0">
                <a:latin typeface="Liberation Sans" panose="020B0604020202020204" pitchFamily="34" charset="0"/>
              </a:defRPr>
            </a:lvl1pPr>
            <a:lvl2pPr>
              <a:defRPr lang="ru-RU" sz="1200" smtClean="0">
                <a:latin typeface="Liberation Sans" panose="020B0604020202020204" pitchFamily="34" charset="0"/>
              </a:defRPr>
            </a:lvl2pPr>
            <a:lvl3pPr>
              <a:defRPr lang="ru-RU" sz="1100" smtClean="0">
                <a:latin typeface="Liberation Sans" panose="020B0604020202020204" pitchFamily="34" charset="0"/>
              </a:defRPr>
            </a:lvl3pPr>
            <a:lvl4pPr>
              <a:defRPr lang="ru-RU" sz="1000" smtClean="0">
                <a:latin typeface="Liberation Sans" panose="020B0604020202020204" pitchFamily="34" charset="0"/>
              </a:defRPr>
            </a:lvl4pPr>
            <a:lvl5pPr>
              <a:defRPr lang="ru-RU" sz="900">
                <a:latin typeface="Liberation Sans" panose="020B0604020202020204" pitchFamily="34" charset="0"/>
              </a:defRPr>
            </a:lvl5pPr>
          </a:lstStyle>
          <a:p>
            <a:pPr marL="172796" lvl="0" indent="-172796" defTabSz="685783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Tx/>
              <a:buBlip>
                <a:blip r:embed="rId3"/>
              </a:buBlip>
            </a:pPr>
            <a:r>
              <a:rPr lang="ru-RU" dirty="0" smtClean="0"/>
              <a:t>Образец текста</a:t>
            </a:r>
          </a:p>
          <a:p>
            <a:pPr marL="345591" lvl="1" indent="-172796" defTabSz="685783">
              <a:lnSpc>
                <a:spcPct val="100000"/>
              </a:lnSpc>
              <a:spcBef>
                <a:spcPts val="200"/>
              </a:spcBef>
              <a:buClr>
                <a:srgbClr val="448A18"/>
              </a:buClr>
              <a:buFont typeface="Wingdings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518387" lvl="2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</a:pPr>
            <a:r>
              <a:rPr lang="ru-RU" dirty="0" smtClean="0"/>
              <a:t>Третий уровень</a:t>
            </a:r>
          </a:p>
          <a:p>
            <a:pPr marL="691183" lvl="3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  <a:buFont typeface="Системный шрифт, обычный"/>
              <a:buChar char="⁃"/>
            </a:pPr>
            <a:r>
              <a:rPr lang="ru-RU" dirty="0" smtClean="0"/>
              <a:t>Четвертый уровень</a:t>
            </a:r>
          </a:p>
          <a:p>
            <a:pPr marL="863978" lvl="4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60000"/>
              <a:buFont typeface=".Lucida Grande UI Regular"/>
              <a:buChar char="◆"/>
            </a:pPr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23971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1203" y="222484"/>
            <a:ext cx="8721594" cy="522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546" y="1263271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2796" lvl="0" indent="-172796" defTabSz="685783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Tx/>
              <a:buBlip>
                <a:blip r:embed="rId17"/>
              </a:buBlip>
            </a:pPr>
            <a:r>
              <a:rPr lang="ru-RU" dirty="0"/>
              <a:t>Образец текста</a:t>
            </a:r>
          </a:p>
          <a:p>
            <a:pPr marL="345591" lvl="1" indent="-172796" defTabSz="685783">
              <a:lnSpc>
                <a:spcPct val="100000"/>
              </a:lnSpc>
              <a:spcBef>
                <a:spcPts val="200"/>
              </a:spcBef>
              <a:buClr>
                <a:srgbClr val="448A18"/>
              </a:buClr>
              <a:buFont typeface="Wingdings" pitchFamily="2" charset="2"/>
              <a:buChar char="§"/>
            </a:pPr>
            <a:r>
              <a:rPr lang="ru-RU" dirty="0"/>
              <a:t>Второй уровень</a:t>
            </a:r>
          </a:p>
          <a:p>
            <a:pPr marL="518387" lvl="2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</a:pPr>
            <a:r>
              <a:rPr lang="ru-RU" dirty="0"/>
              <a:t>Третий уровень</a:t>
            </a:r>
          </a:p>
          <a:p>
            <a:pPr marL="691183" lvl="3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  <a:buFont typeface="Системный шрифт, обычный"/>
              <a:buChar char="⁃"/>
            </a:pPr>
            <a:r>
              <a:rPr lang="ru-RU" dirty="0"/>
              <a:t>Четвертый уровень</a:t>
            </a:r>
          </a:p>
          <a:p>
            <a:pPr marL="863978" lvl="4" indent="-172796" defTabSz="685783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60000"/>
              <a:buFont typeface=".Lucida Grande UI Regular"/>
              <a:buChar char="◆"/>
            </a:pPr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0246" y="6433985"/>
            <a:ext cx="70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Liberation Sans" panose="020B0604020202020204" pitchFamily="34" charset="0"/>
                <a:cs typeface="Arial" panose="020B0604020202020204" pitchFamily="34" charset="0"/>
              </a:defRPr>
            </a:lvl1pPr>
          </a:lstStyle>
          <a:p>
            <a:fld id="{34C64722-16E1-4E08-9C1D-4279B6D38C6D}" type="slidenum">
              <a:rPr lang="ru-RU" smtClean="0"/>
              <a:pPr/>
              <a:t>‹#›</a:t>
            </a:fld>
            <a:endParaRPr lang="ru-RU" dirty="0"/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56" name="Слайд think-cell" r:id="rId18" imgW="378" imgH="379" progId="TCLayout.ActiveDocument.1">
                  <p:embed/>
                </p:oleObj>
              </mc:Choice>
              <mc:Fallback>
                <p:oleObj name="Слайд think-cell" r:id="rId18" imgW="378" imgH="379" progId="TCLayout.ActiveDocument.1">
                  <p:embed/>
                  <p:pic>
                    <p:nvPicPr>
                      <p:cNvPr id="17" name="Объект 16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400" b="1" dirty="0">
              <a:solidFill>
                <a:srgbClr val="FFFFFF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406061" y="6121473"/>
            <a:ext cx="2218500" cy="64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6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7" r:id="rId2"/>
    <p:sldLayoutId id="2147483681" r:id="rId3"/>
    <p:sldLayoutId id="2147483689" r:id="rId4"/>
    <p:sldLayoutId id="2147483688" r:id="rId5"/>
    <p:sldLayoutId id="2147483695" r:id="rId6"/>
    <p:sldLayoutId id="2147483691" r:id="rId7"/>
    <p:sldLayoutId id="2147483696" r:id="rId8"/>
    <p:sldLayoutId id="2147483690" r:id="rId9"/>
    <p:sldLayoutId id="2147483680" r:id="rId10"/>
    <p:sldLayoutId id="2147483694" r:id="rId11"/>
    <p:sldLayoutId id="214748369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Liberation Sans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Liberation Sans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200" kern="1200">
          <a:solidFill>
            <a:schemeClr val="tx1"/>
          </a:solidFill>
          <a:latin typeface="Liberation Sans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100" kern="1200">
          <a:solidFill>
            <a:schemeClr val="tx1"/>
          </a:solidFill>
          <a:latin typeface="Liberation Sans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000" kern="1200">
          <a:solidFill>
            <a:schemeClr val="tx1"/>
          </a:solidFill>
          <a:latin typeface="Liberation Sans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900" kern="1200" dirty="0">
          <a:solidFill>
            <a:schemeClr val="tx1"/>
          </a:solidFill>
          <a:latin typeface="Liberation Sans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618" userDrawn="1">
          <p15:clr>
            <a:srgbClr val="F26B43"/>
          </p15:clr>
        </p15:guide>
        <p15:guide id="2" pos="142" userDrawn="1">
          <p15:clr>
            <a:srgbClr val="F26B43"/>
          </p15:clr>
        </p15:guide>
        <p15:guide id="3" orient="horz" pos="3838" userDrawn="1">
          <p15:clr>
            <a:srgbClr val="F26B43"/>
          </p15:clr>
        </p15:guide>
        <p15:guide id="4" orient="horz" pos="3680" userDrawn="1">
          <p15:clr>
            <a:srgbClr val="F26B43"/>
          </p15:clr>
        </p15:guide>
        <p15:guide id="5" orient="horz" pos="799" userDrawn="1">
          <p15:clr>
            <a:srgbClr val="F26B43"/>
          </p15:clr>
        </p15:guide>
        <p15:guide id="6" orient="horz" pos="9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reestr.gossortrf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ru-RU" altLang="ru-RU" dirty="0"/>
              <a:t>АО СК «РСХБ-Страхование»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636" y="4076170"/>
            <a:ext cx="7411542" cy="74521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ru-RU" sz="2000" b="1" dirty="0" smtClean="0"/>
              <a:t>Страхование урожая от ЧС природного характера, осуществляемое с государственной поддержкой</a:t>
            </a:r>
            <a:endParaRPr lang="en-US" alt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4258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расчета </a:t>
            </a:r>
            <a:r>
              <a:rPr lang="ru-RU" dirty="0" smtClean="0"/>
              <a:t>страховой премии </a:t>
            </a:r>
            <a:r>
              <a:rPr lang="ru-RU" dirty="0"/>
              <a:t>при ЧС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4722-16E1-4E08-9C1D-4279B6D38C6D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ЯЧМЕНЬ ЯРОВОЙ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Безусловная франшиза: 20%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i="1" dirty="0"/>
              <a:t>Средняя урожайность за 5 лет – 22 ц/га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Средняя цена реализации – </a:t>
            </a:r>
            <a:r>
              <a:rPr lang="ru-RU" i="1" dirty="0" smtClean="0"/>
              <a:t>1 176,25 </a:t>
            </a:r>
            <a:r>
              <a:rPr lang="ru-RU" i="1" dirty="0"/>
              <a:t>руб./ц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Площадь – 400 га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Страховая стоимость: 22 ц/га </a:t>
            </a:r>
            <a:r>
              <a:rPr lang="ru-RU" dirty="0" smtClean="0"/>
              <a:t>*1 176,25 </a:t>
            </a:r>
            <a:r>
              <a:rPr lang="ru-RU" dirty="0"/>
              <a:t>руб./ц *400 га = </a:t>
            </a:r>
            <a:r>
              <a:rPr lang="ru-RU" dirty="0" smtClean="0"/>
              <a:t>10 351 000,00 рублей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Страховая сумма: </a:t>
            </a:r>
            <a:r>
              <a:rPr lang="ru-RU" dirty="0" smtClean="0"/>
              <a:t>10 351 000,00* </a:t>
            </a:r>
            <a:r>
              <a:rPr lang="ru-RU" dirty="0"/>
              <a:t>35% = </a:t>
            </a:r>
            <a:r>
              <a:rPr lang="ru-RU" dirty="0" smtClean="0"/>
              <a:t>3 622 850,00 руб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Общая страховая премия: </a:t>
            </a:r>
            <a:r>
              <a:rPr lang="ru-RU" dirty="0" smtClean="0"/>
              <a:t>3 622 850,00* </a:t>
            </a:r>
            <a:r>
              <a:rPr lang="ru-RU" dirty="0"/>
              <a:t>3,3% = </a:t>
            </a:r>
            <a:r>
              <a:rPr lang="ru-RU" dirty="0" smtClean="0"/>
              <a:t>119 554,05 рублей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u="sng" dirty="0"/>
              <a:t>Затраты предприятия по программе </a:t>
            </a:r>
            <a:r>
              <a:rPr lang="ru-RU" b="1" u="sng" dirty="0" smtClean="0"/>
              <a:t>23 910,81 </a:t>
            </a:r>
            <a:r>
              <a:rPr lang="ru-RU" u="sng" dirty="0" smtClean="0"/>
              <a:t>рублей </a:t>
            </a:r>
            <a:r>
              <a:rPr lang="ru-RU" u="sng" dirty="0"/>
              <a:t>(20% от договора страхования)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Субсидия государства составит </a:t>
            </a:r>
            <a:r>
              <a:rPr lang="ru-RU" b="1" dirty="0" smtClean="0"/>
              <a:t>95 643,24 </a:t>
            </a:r>
            <a:r>
              <a:rPr lang="ru-RU" dirty="0" smtClean="0"/>
              <a:t>рублей </a:t>
            </a:r>
            <a:r>
              <a:rPr lang="ru-RU" dirty="0"/>
              <a:t>(80% от договора страхования)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Страхование УРОЖАЯ на 1 га составит</a:t>
            </a:r>
            <a:r>
              <a:rPr lang="ru-RU" u="sng" dirty="0"/>
              <a:t> </a:t>
            </a:r>
            <a:r>
              <a:rPr lang="ru-RU" dirty="0"/>
              <a:t>46 руб.</a:t>
            </a:r>
          </a:p>
          <a:p>
            <a:r>
              <a:rPr lang="ru-RU" dirty="0"/>
              <a:t>Дополнительная поддержка в области растениеводства при страховании (дополнительный коэффициент 1,2) составит </a:t>
            </a:r>
            <a:r>
              <a:rPr lang="ru-RU" dirty="0" smtClean="0"/>
              <a:t>на зерновые </a:t>
            </a:r>
            <a:r>
              <a:rPr lang="ru-RU" b="1" dirty="0" smtClean="0">
                <a:solidFill>
                  <a:srgbClr val="FF0000"/>
                </a:solidFill>
              </a:rPr>
              <a:t>92,2</a:t>
            </a:r>
            <a:r>
              <a:rPr lang="ru-RU" b="1" u="sng" dirty="0" smtClean="0">
                <a:solidFill>
                  <a:srgbClr val="FF0000"/>
                </a:solidFill>
              </a:rPr>
              <a:t> </a:t>
            </a:r>
            <a:r>
              <a:rPr lang="ru-RU" b="1" u="sng" dirty="0" err="1">
                <a:solidFill>
                  <a:srgbClr val="FF0000"/>
                </a:solidFill>
              </a:rPr>
              <a:t>руб</a:t>
            </a:r>
            <a:r>
              <a:rPr lang="ru-RU" b="1" u="sng" dirty="0">
                <a:solidFill>
                  <a:srgbClr val="FF0000"/>
                </a:solidFill>
              </a:rPr>
              <a:t> на 1 га </a:t>
            </a:r>
            <a:r>
              <a:rPr lang="ru-RU" b="1" u="sng" dirty="0" smtClean="0">
                <a:solidFill>
                  <a:srgbClr val="FF0000"/>
                </a:solidFill>
              </a:rPr>
              <a:t>, </a:t>
            </a:r>
            <a:r>
              <a:rPr lang="ru-RU" dirty="0" smtClean="0"/>
              <a:t>на картофель </a:t>
            </a:r>
            <a:r>
              <a:rPr lang="ru-RU" b="1" u="sng" dirty="0" smtClean="0">
                <a:solidFill>
                  <a:srgbClr val="FF0000"/>
                </a:solidFill>
              </a:rPr>
              <a:t>1 201,00 руб. на 1 га, </a:t>
            </a:r>
            <a:r>
              <a:rPr lang="ru-RU" dirty="0" smtClean="0"/>
              <a:t>на овощи  </a:t>
            </a:r>
            <a:r>
              <a:rPr lang="ru-RU" b="1" u="sng" dirty="0" smtClean="0">
                <a:solidFill>
                  <a:srgbClr val="FF0000"/>
                </a:solidFill>
              </a:rPr>
              <a:t>13,6 </a:t>
            </a:r>
            <a:r>
              <a:rPr lang="ru-RU" b="1" u="sng" dirty="0" err="1" smtClean="0">
                <a:solidFill>
                  <a:srgbClr val="FF0000"/>
                </a:solidFill>
              </a:rPr>
              <a:t>тыс.руб</a:t>
            </a:r>
            <a:r>
              <a:rPr lang="ru-RU" b="1" u="sng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>(на </a:t>
            </a:r>
            <a:r>
              <a:rPr lang="ru-RU" dirty="0"/>
              <a:t>примере </a:t>
            </a:r>
            <a:r>
              <a:rPr lang="ru-RU" dirty="0" smtClean="0"/>
              <a:t>2022г</a:t>
            </a:r>
            <a:r>
              <a:rPr lang="ru-RU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681993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 </a:t>
            </a:r>
            <a:r>
              <a:rPr lang="ru-RU" dirty="0" smtClean="0"/>
              <a:t>норматива гибели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4722-16E1-4E08-9C1D-4279B6D38C6D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213360" y="1283511"/>
            <a:ext cx="8473441" cy="488365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Гибель- наименьшая из двух </a:t>
            </a:r>
            <a:r>
              <a:rPr lang="ru-RU" b="1" dirty="0" smtClean="0"/>
              <a:t>показателей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у</a:t>
            </a:r>
            <a:r>
              <a:rPr lang="ru-RU" b="1" dirty="0" smtClean="0"/>
              <a:t>рожайности:</a:t>
            </a:r>
            <a:endParaRPr lang="ru-RU" b="1" dirty="0"/>
          </a:p>
          <a:p>
            <a:pPr marL="342900" indent="-342900">
              <a:buAutoNum type="arabicPeriod"/>
            </a:pPr>
            <a:r>
              <a:rPr lang="ru-RU" dirty="0"/>
              <a:t>Застрахованная урожайность * 0,1</a:t>
            </a:r>
          </a:p>
          <a:p>
            <a:pPr marL="342900" indent="-342900">
              <a:buAutoNum type="arabicPeriod"/>
            </a:pPr>
            <a:r>
              <a:rPr lang="ru-RU" dirty="0"/>
              <a:t>Урожайность указанная в таблице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i="1" dirty="0"/>
              <a:t>Пример</a:t>
            </a:r>
            <a:r>
              <a:rPr lang="ru-RU" dirty="0"/>
              <a:t>: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Застрахованная </a:t>
            </a:r>
            <a:r>
              <a:rPr lang="ru-RU" dirty="0"/>
              <a:t>урожайность </a:t>
            </a:r>
            <a:r>
              <a:rPr lang="ru-RU" dirty="0" smtClean="0"/>
              <a:t>ярового ячменя – 22 </a:t>
            </a:r>
            <a:r>
              <a:rPr lang="ru-RU" dirty="0"/>
              <a:t>ц/га</a:t>
            </a:r>
          </a:p>
          <a:p>
            <a:endParaRPr lang="ru-RU" dirty="0"/>
          </a:p>
          <a:p>
            <a:r>
              <a:rPr lang="ru-RU" dirty="0"/>
              <a:t>Расчетная урожайность  -  </a:t>
            </a:r>
            <a:r>
              <a:rPr lang="ru-RU" dirty="0" smtClean="0"/>
              <a:t>22 ц/га*0,1 </a:t>
            </a:r>
            <a:r>
              <a:rPr lang="ru-RU" dirty="0"/>
              <a:t>= </a:t>
            </a:r>
            <a:r>
              <a:rPr lang="ru-RU" dirty="0" smtClean="0"/>
              <a:t>2,2 </a:t>
            </a:r>
            <a:r>
              <a:rPr lang="ru-RU" dirty="0"/>
              <a:t>ц/га</a:t>
            </a:r>
          </a:p>
          <a:p>
            <a:r>
              <a:rPr lang="ru-RU" dirty="0"/>
              <a:t>Урожайность по таблице – </a:t>
            </a:r>
            <a:r>
              <a:rPr lang="ru-RU" dirty="0" smtClean="0"/>
              <a:t>3,0 ц/га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1300" b="1" u="sng" dirty="0" smtClean="0"/>
              <a:t>Норматив гибели урожая в данном случае -</a:t>
            </a:r>
          </a:p>
          <a:p>
            <a:pPr marL="0" indent="0">
              <a:buNone/>
            </a:pPr>
            <a:r>
              <a:rPr lang="ru-RU" sz="1300" b="1" u="sng" dirty="0" smtClean="0"/>
              <a:t>фактическая урожайность ниже 2,2 ц/га</a:t>
            </a:r>
            <a:endParaRPr lang="ru-RU" sz="1300" b="1" u="sng" dirty="0"/>
          </a:p>
          <a:p>
            <a:pPr marL="0" indent="0">
              <a:buNone/>
            </a:pPr>
            <a:endParaRPr lang="ru-RU" dirty="0"/>
          </a:p>
          <a:p>
            <a:endParaRPr lang="ru-RU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237267"/>
              </p:ext>
            </p:extLst>
          </p:nvPr>
        </p:nvGraphicFramePr>
        <p:xfrm>
          <a:off x="5364481" y="1314206"/>
          <a:ext cx="3559386" cy="4799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469">
                  <a:extLst>
                    <a:ext uri="{9D8B030D-6E8A-4147-A177-3AD203B41FA5}">
                      <a16:colId xmlns:a16="http://schemas.microsoft.com/office/drawing/2014/main" xmlns="" val="756465077"/>
                    </a:ext>
                  </a:extLst>
                </a:gridCol>
                <a:gridCol w="1293974">
                  <a:extLst>
                    <a:ext uri="{9D8B030D-6E8A-4147-A177-3AD203B41FA5}">
                      <a16:colId xmlns:a16="http://schemas.microsoft.com/office/drawing/2014/main" xmlns="" val="3028070402"/>
                    </a:ext>
                  </a:extLst>
                </a:gridCol>
                <a:gridCol w="19299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582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 dirty="0">
                          <a:solidFill>
                            <a:schemeClr val="tx1"/>
                          </a:solidFill>
                          <a:effectLst/>
                        </a:rPr>
                        <a:t>№ п/п</a:t>
                      </a:r>
                      <a:endParaRPr lang="ru-RU" sz="900" kern="800" dirty="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>
                          <a:solidFill>
                            <a:schemeClr val="tx1"/>
                          </a:solidFill>
                          <a:effectLst/>
                        </a:rPr>
                        <a:t>Федеральный округ</a:t>
                      </a:r>
                      <a:endParaRPr lang="ru-RU" sz="900" kern="80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 dirty="0">
                          <a:solidFill>
                            <a:schemeClr val="tx1"/>
                          </a:solidFill>
                          <a:effectLst/>
                        </a:rPr>
                        <a:t>Расчетная урожайность (</a:t>
                      </a:r>
                      <a:r>
                        <a:rPr lang="en-US" sz="1000" kern="0" dirty="0" err="1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n-US" sz="1000" kern="0" baseline="-25000" dirty="0" err="1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ru-RU" sz="1000" kern="0" dirty="0">
                          <a:solidFill>
                            <a:schemeClr val="tx1"/>
                          </a:solidFill>
                          <a:effectLst/>
                        </a:rPr>
                        <a:t>), ц/га</a:t>
                      </a:r>
                      <a:endParaRPr lang="ru-RU" sz="900" kern="800" dirty="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9377468"/>
                  </a:ext>
                </a:extLst>
              </a:tr>
              <a:tr h="18582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ru-RU" sz="900" kern="800" dirty="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solidFill>
                            <a:schemeClr val="tx1"/>
                          </a:solidFill>
                          <a:effectLst/>
                        </a:rPr>
                        <a:t>Зерновые культуры</a:t>
                      </a:r>
                      <a:endParaRPr lang="ru-RU" sz="900" kern="800" dirty="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5942112"/>
                  </a:ext>
                </a:extLst>
              </a:tr>
              <a:tr h="17033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 dirty="0">
                          <a:solidFill>
                            <a:schemeClr val="tx1"/>
                          </a:solidFill>
                          <a:effectLst/>
                        </a:rPr>
                        <a:t>1.1.</a:t>
                      </a:r>
                      <a:endParaRPr lang="ru-RU" sz="900" kern="800" dirty="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 dirty="0">
                          <a:solidFill>
                            <a:schemeClr val="tx1"/>
                          </a:solidFill>
                          <a:effectLst/>
                        </a:rPr>
                        <a:t>Центральный ФО</a:t>
                      </a:r>
                      <a:endParaRPr lang="ru-RU" sz="900" kern="800" dirty="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 dirty="0">
                          <a:solidFill>
                            <a:schemeClr val="tx1"/>
                          </a:solidFill>
                          <a:effectLst/>
                        </a:rPr>
                        <a:t>4,1</a:t>
                      </a:r>
                      <a:endParaRPr lang="ru-RU" sz="900" kern="800" dirty="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8777514"/>
                  </a:ext>
                </a:extLst>
              </a:tr>
              <a:tr h="17033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>
                          <a:solidFill>
                            <a:schemeClr val="tx1"/>
                          </a:solidFill>
                          <a:effectLst/>
                        </a:rPr>
                        <a:t>1.2.</a:t>
                      </a:r>
                      <a:endParaRPr lang="ru-RU" sz="900" kern="80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 dirty="0">
                          <a:solidFill>
                            <a:schemeClr val="tx1"/>
                          </a:solidFill>
                          <a:effectLst/>
                        </a:rPr>
                        <a:t>Северо-Западный ФО</a:t>
                      </a:r>
                      <a:endParaRPr lang="ru-RU" sz="900" kern="800" dirty="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>
                          <a:solidFill>
                            <a:schemeClr val="tx1"/>
                          </a:solidFill>
                          <a:effectLst/>
                        </a:rPr>
                        <a:t>4,7</a:t>
                      </a:r>
                      <a:endParaRPr lang="ru-RU" sz="900" kern="80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4690600"/>
                  </a:ext>
                </a:extLst>
              </a:tr>
              <a:tr h="17033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>
                          <a:solidFill>
                            <a:schemeClr val="tx1"/>
                          </a:solidFill>
                          <a:effectLst/>
                        </a:rPr>
                        <a:t>1.3.</a:t>
                      </a:r>
                      <a:endParaRPr lang="ru-RU" sz="900" kern="80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 dirty="0">
                          <a:solidFill>
                            <a:schemeClr val="tx1"/>
                          </a:solidFill>
                          <a:effectLst/>
                        </a:rPr>
                        <a:t>Южный ФО</a:t>
                      </a:r>
                      <a:endParaRPr lang="ru-RU" sz="900" kern="800" dirty="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>
                          <a:solidFill>
                            <a:schemeClr val="tx1"/>
                          </a:solidFill>
                          <a:effectLst/>
                        </a:rPr>
                        <a:t>4,8</a:t>
                      </a:r>
                      <a:endParaRPr lang="ru-RU" sz="900" kern="80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1937720"/>
                  </a:ext>
                </a:extLst>
              </a:tr>
              <a:tr h="17033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>
                          <a:solidFill>
                            <a:schemeClr val="tx1"/>
                          </a:solidFill>
                          <a:effectLst/>
                        </a:rPr>
                        <a:t>1.4.</a:t>
                      </a:r>
                      <a:endParaRPr lang="ru-RU" sz="900" kern="80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 dirty="0">
                          <a:solidFill>
                            <a:schemeClr val="tx1"/>
                          </a:solidFill>
                          <a:effectLst/>
                        </a:rPr>
                        <a:t>Северо-Кавказский ФО</a:t>
                      </a:r>
                      <a:endParaRPr lang="ru-RU" sz="900" kern="800" dirty="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>
                          <a:solidFill>
                            <a:schemeClr val="tx1"/>
                          </a:solidFill>
                          <a:effectLst/>
                        </a:rPr>
                        <a:t>2,9</a:t>
                      </a:r>
                      <a:endParaRPr lang="ru-RU" sz="900" kern="80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5319029"/>
                  </a:ext>
                </a:extLst>
              </a:tr>
              <a:tr h="17033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1.5.</a:t>
                      </a:r>
                      <a:endParaRPr lang="ru-RU" sz="1200" b="1" kern="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Приволжский ФО</a:t>
                      </a:r>
                      <a:endParaRPr lang="ru-RU" sz="1200" b="1" kern="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3,0</a:t>
                      </a:r>
                      <a:endParaRPr lang="ru-RU" sz="1200" b="1" kern="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6473083"/>
                  </a:ext>
                </a:extLst>
              </a:tr>
              <a:tr h="17033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>
                          <a:solidFill>
                            <a:schemeClr val="tx1"/>
                          </a:solidFill>
                          <a:effectLst/>
                        </a:rPr>
                        <a:t>1.6.</a:t>
                      </a:r>
                      <a:endParaRPr lang="ru-RU" sz="900" kern="80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 dirty="0">
                          <a:solidFill>
                            <a:schemeClr val="tx1"/>
                          </a:solidFill>
                          <a:effectLst/>
                        </a:rPr>
                        <a:t>Уральский ФО</a:t>
                      </a:r>
                      <a:endParaRPr lang="ru-RU" sz="900" kern="800" dirty="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 dirty="0">
                          <a:solidFill>
                            <a:schemeClr val="tx1"/>
                          </a:solidFill>
                          <a:effectLst/>
                        </a:rPr>
                        <a:t>2,5</a:t>
                      </a:r>
                      <a:endParaRPr lang="ru-RU" sz="900" kern="800" dirty="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2585301"/>
                  </a:ext>
                </a:extLst>
              </a:tr>
              <a:tr h="17033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>
                          <a:solidFill>
                            <a:schemeClr val="tx1"/>
                          </a:solidFill>
                          <a:effectLst/>
                        </a:rPr>
                        <a:t>1.7.</a:t>
                      </a:r>
                      <a:endParaRPr lang="ru-RU" sz="900" kern="80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 dirty="0">
                          <a:solidFill>
                            <a:schemeClr val="tx1"/>
                          </a:solidFill>
                          <a:effectLst/>
                        </a:rPr>
                        <a:t>Сибирский ФО</a:t>
                      </a:r>
                      <a:endParaRPr lang="ru-RU" sz="900" kern="800" dirty="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>
                          <a:solidFill>
                            <a:schemeClr val="tx1"/>
                          </a:solidFill>
                          <a:effectLst/>
                        </a:rPr>
                        <a:t>2,7</a:t>
                      </a:r>
                      <a:endParaRPr lang="ru-RU" sz="900" kern="80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6509173"/>
                  </a:ext>
                </a:extLst>
              </a:tr>
              <a:tr h="17033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>
                          <a:solidFill>
                            <a:schemeClr val="tx1"/>
                          </a:solidFill>
                          <a:effectLst/>
                        </a:rPr>
                        <a:t>1.8.</a:t>
                      </a:r>
                      <a:endParaRPr lang="ru-RU" sz="900" kern="80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 dirty="0">
                          <a:solidFill>
                            <a:schemeClr val="tx1"/>
                          </a:solidFill>
                          <a:effectLst/>
                        </a:rPr>
                        <a:t>Дальневосточный ФО</a:t>
                      </a:r>
                      <a:endParaRPr lang="ru-RU" sz="900" kern="800" dirty="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>
                          <a:solidFill>
                            <a:schemeClr val="tx1"/>
                          </a:solidFill>
                          <a:effectLst/>
                        </a:rPr>
                        <a:t>4,0</a:t>
                      </a:r>
                      <a:endParaRPr lang="ru-RU" sz="900" kern="80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1839077"/>
                  </a:ext>
                </a:extLst>
              </a:tr>
              <a:tr h="18582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kern="80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ru-RU" sz="900" kern="80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solidFill>
                            <a:schemeClr val="tx1"/>
                          </a:solidFill>
                          <a:effectLst/>
                        </a:rPr>
                        <a:t>Картофель</a:t>
                      </a:r>
                      <a:endParaRPr lang="ru-RU" sz="900" kern="800" dirty="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8887685"/>
                  </a:ext>
                </a:extLst>
              </a:tr>
              <a:tr h="17033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 dirty="0">
                          <a:solidFill>
                            <a:schemeClr val="tx1"/>
                          </a:solidFill>
                          <a:effectLst/>
                        </a:rPr>
                        <a:t>2.1.</a:t>
                      </a:r>
                      <a:endParaRPr lang="ru-RU" sz="900" kern="800" dirty="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 dirty="0">
                          <a:solidFill>
                            <a:schemeClr val="tx1"/>
                          </a:solidFill>
                          <a:effectLst/>
                        </a:rPr>
                        <a:t>Все ФО</a:t>
                      </a:r>
                      <a:endParaRPr lang="ru-RU" sz="900" kern="800" dirty="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 dirty="0">
                          <a:solidFill>
                            <a:schemeClr val="tx1"/>
                          </a:solidFill>
                          <a:effectLst/>
                        </a:rPr>
                        <a:t>16,8</a:t>
                      </a:r>
                      <a:endParaRPr lang="ru-RU" sz="900" kern="800" dirty="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5356549"/>
                  </a:ext>
                </a:extLst>
              </a:tr>
              <a:tr h="18582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kern="800" dirty="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ru-RU" sz="900" kern="800" dirty="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solidFill>
                            <a:schemeClr val="tx1"/>
                          </a:solidFill>
                          <a:effectLst/>
                        </a:rPr>
                        <a:t>Овощи открытого грунта</a:t>
                      </a:r>
                      <a:endParaRPr lang="ru-RU" sz="900" kern="800" dirty="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3958581"/>
                  </a:ext>
                </a:extLst>
              </a:tr>
              <a:tr h="17033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>
                          <a:solidFill>
                            <a:schemeClr val="tx1"/>
                          </a:solidFill>
                          <a:effectLst/>
                        </a:rPr>
                        <a:t>3.1.</a:t>
                      </a:r>
                      <a:endParaRPr lang="ru-RU" sz="900" kern="80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 dirty="0">
                          <a:solidFill>
                            <a:schemeClr val="tx1"/>
                          </a:solidFill>
                          <a:effectLst/>
                        </a:rPr>
                        <a:t>Все ФО</a:t>
                      </a:r>
                      <a:endParaRPr lang="ru-RU" sz="900" kern="800" dirty="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 dirty="0">
                          <a:solidFill>
                            <a:schemeClr val="tx1"/>
                          </a:solidFill>
                          <a:effectLst/>
                        </a:rPr>
                        <a:t>11,1</a:t>
                      </a:r>
                      <a:endParaRPr lang="ru-RU" sz="900" kern="800" dirty="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8365716"/>
                  </a:ext>
                </a:extLst>
              </a:tr>
              <a:tr h="18582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kern="800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  <a:endParaRPr lang="ru-RU" sz="900" kern="80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solidFill>
                            <a:schemeClr val="tx1"/>
                          </a:solidFill>
                          <a:effectLst/>
                        </a:rPr>
                        <a:t>Масличные</a:t>
                      </a:r>
                      <a:endParaRPr lang="ru-RU" sz="900" kern="800" dirty="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8817170"/>
                  </a:ext>
                </a:extLst>
              </a:tr>
              <a:tr h="17033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>
                          <a:solidFill>
                            <a:schemeClr val="tx1"/>
                          </a:solidFill>
                          <a:effectLst/>
                        </a:rPr>
                        <a:t>4.1.</a:t>
                      </a:r>
                      <a:endParaRPr lang="ru-RU" sz="900" kern="80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 dirty="0">
                          <a:solidFill>
                            <a:schemeClr val="tx1"/>
                          </a:solidFill>
                          <a:effectLst/>
                        </a:rPr>
                        <a:t>Центральный ФО</a:t>
                      </a:r>
                      <a:endParaRPr lang="ru-RU" sz="900" kern="800" dirty="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 dirty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ru-RU" sz="900" kern="800" dirty="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6857527"/>
                  </a:ext>
                </a:extLst>
              </a:tr>
              <a:tr h="17033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>
                          <a:solidFill>
                            <a:schemeClr val="tx1"/>
                          </a:solidFill>
                          <a:effectLst/>
                        </a:rPr>
                        <a:t>4.2.</a:t>
                      </a:r>
                      <a:endParaRPr lang="ru-RU" sz="900" kern="80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 dirty="0">
                          <a:solidFill>
                            <a:schemeClr val="tx1"/>
                          </a:solidFill>
                          <a:effectLst/>
                        </a:rPr>
                        <a:t>Северо-Западный ФО</a:t>
                      </a:r>
                      <a:endParaRPr lang="ru-RU" sz="900" kern="800" dirty="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>
                          <a:solidFill>
                            <a:schemeClr val="tx1"/>
                          </a:solidFill>
                          <a:effectLst/>
                        </a:rPr>
                        <a:t>2,2</a:t>
                      </a:r>
                      <a:endParaRPr lang="ru-RU" sz="900" kern="80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1674356"/>
                  </a:ext>
                </a:extLst>
              </a:tr>
              <a:tr h="17033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>
                          <a:solidFill>
                            <a:schemeClr val="tx1"/>
                          </a:solidFill>
                          <a:effectLst/>
                        </a:rPr>
                        <a:t>4.3.</a:t>
                      </a:r>
                      <a:endParaRPr lang="ru-RU" sz="900" kern="80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>
                          <a:solidFill>
                            <a:schemeClr val="tx1"/>
                          </a:solidFill>
                          <a:effectLst/>
                        </a:rPr>
                        <a:t>Южный ФО</a:t>
                      </a:r>
                      <a:endParaRPr lang="ru-RU" sz="900" kern="80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 dirty="0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ru-RU" sz="900" kern="800" dirty="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7424235"/>
                  </a:ext>
                </a:extLst>
              </a:tr>
              <a:tr h="17033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>
                          <a:solidFill>
                            <a:schemeClr val="tx1"/>
                          </a:solidFill>
                          <a:effectLst/>
                        </a:rPr>
                        <a:t>4.4.</a:t>
                      </a:r>
                      <a:endParaRPr lang="ru-RU" sz="900" kern="80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>
                          <a:solidFill>
                            <a:schemeClr val="tx1"/>
                          </a:solidFill>
                          <a:effectLst/>
                        </a:rPr>
                        <a:t>Северо-Кавказский ФО</a:t>
                      </a:r>
                      <a:endParaRPr lang="ru-RU" sz="900" kern="80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 dirty="0">
                          <a:solidFill>
                            <a:schemeClr val="tx1"/>
                          </a:solidFill>
                          <a:effectLst/>
                        </a:rPr>
                        <a:t>1,1</a:t>
                      </a:r>
                      <a:endParaRPr lang="ru-RU" sz="900" kern="800" dirty="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119149"/>
                  </a:ext>
                </a:extLst>
              </a:tr>
              <a:tr h="17033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>
                          <a:solidFill>
                            <a:schemeClr val="tx1"/>
                          </a:solidFill>
                          <a:effectLst/>
                        </a:rPr>
                        <a:t>4.5.</a:t>
                      </a:r>
                      <a:endParaRPr lang="ru-RU" sz="900" kern="80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>
                          <a:solidFill>
                            <a:schemeClr val="tx1"/>
                          </a:solidFill>
                          <a:effectLst/>
                        </a:rPr>
                        <a:t>Приволжский ФО</a:t>
                      </a:r>
                      <a:endParaRPr lang="ru-RU" sz="900" kern="80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 dirty="0">
                          <a:solidFill>
                            <a:schemeClr val="tx1"/>
                          </a:solidFill>
                          <a:effectLst/>
                        </a:rPr>
                        <a:t>3,0</a:t>
                      </a:r>
                      <a:endParaRPr lang="ru-RU" sz="900" kern="800" dirty="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8591145"/>
                  </a:ext>
                </a:extLst>
              </a:tr>
              <a:tr h="17033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>
                          <a:solidFill>
                            <a:schemeClr val="tx1"/>
                          </a:solidFill>
                          <a:effectLst/>
                        </a:rPr>
                        <a:t>4.6.</a:t>
                      </a:r>
                      <a:endParaRPr lang="ru-RU" sz="900" kern="80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>
                          <a:solidFill>
                            <a:schemeClr val="tx1"/>
                          </a:solidFill>
                          <a:effectLst/>
                        </a:rPr>
                        <a:t>Уральский ФО</a:t>
                      </a:r>
                      <a:endParaRPr lang="ru-RU" sz="900" kern="80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 dirty="0">
                          <a:solidFill>
                            <a:schemeClr val="tx1"/>
                          </a:solidFill>
                          <a:effectLst/>
                        </a:rPr>
                        <a:t>1,0</a:t>
                      </a:r>
                      <a:endParaRPr lang="ru-RU" sz="900" kern="800" dirty="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76262"/>
                  </a:ext>
                </a:extLst>
              </a:tr>
              <a:tr h="17033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>
                          <a:solidFill>
                            <a:schemeClr val="tx1"/>
                          </a:solidFill>
                          <a:effectLst/>
                        </a:rPr>
                        <a:t>4.7.</a:t>
                      </a:r>
                      <a:endParaRPr lang="ru-RU" sz="900" kern="80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>
                          <a:solidFill>
                            <a:schemeClr val="tx1"/>
                          </a:solidFill>
                          <a:effectLst/>
                        </a:rPr>
                        <a:t>Сибирский ФО</a:t>
                      </a:r>
                      <a:endParaRPr lang="ru-RU" sz="900" kern="80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 dirty="0">
                          <a:solidFill>
                            <a:schemeClr val="tx1"/>
                          </a:solidFill>
                          <a:effectLst/>
                        </a:rPr>
                        <a:t>4,3</a:t>
                      </a:r>
                      <a:endParaRPr lang="ru-RU" sz="900" kern="800" dirty="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720947"/>
                  </a:ext>
                </a:extLst>
              </a:tr>
              <a:tr h="17033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>
                          <a:solidFill>
                            <a:schemeClr val="tx1"/>
                          </a:solidFill>
                          <a:effectLst/>
                        </a:rPr>
                        <a:t>4.8.</a:t>
                      </a:r>
                      <a:endParaRPr lang="ru-RU" sz="900" kern="80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>
                          <a:solidFill>
                            <a:schemeClr val="tx1"/>
                          </a:solidFill>
                          <a:effectLst/>
                        </a:rPr>
                        <a:t>Дальневосточный ФО</a:t>
                      </a:r>
                      <a:endParaRPr lang="ru-RU" sz="900" kern="80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 dirty="0">
                          <a:solidFill>
                            <a:schemeClr val="tx1"/>
                          </a:solidFill>
                          <a:effectLst/>
                        </a:rPr>
                        <a:t>1,0</a:t>
                      </a:r>
                      <a:endParaRPr lang="ru-RU" sz="900" kern="800" dirty="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9448780"/>
                  </a:ext>
                </a:extLst>
              </a:tr>
              <a:tr h="18582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kern="800">
                          <a:solidFill>
                            <a:schemeClr val="tx1"/>
                          </a:solidFill>
                          <a:effectLst/>
                        </a:rPr>
                        <a:t>5.</a:t>
                      </a:r>
                      <a:endParaRPr lang="ru-RU" sz="900" kern="80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solidFill>
                            <a:schemeClr val="tx1"/>
                          </a:solidFill>
                          <a:effectLst/>
                        </a:rPr>
                        <a:t>Технические</a:t>
                      </a:r>
                      <a:endParaRPr lang="ru-RU" sz="900" kern="800" dirty="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6139714"/>
                  </a:ext>
                </a:extLst>
              </a:tr>
              <a:tr h="17033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>
                          <a:solidFill>
                            <a:schemeClr val="tx1"/>
                          </a:solidFill>
                          <a:effectLst/>
                        </a:rPr>
                        <a:t>5.1.</a:t>
                      </a:r>
                      <a:endParaRPr lang="ru-RU" sz="900" kern="80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 dirty="0">
                          <a:solidFill>
                            <a:schemeClr val="tx1"/>
                          </a:solidFill>
                          <a:effectLst/>
                        </a:rPr>
                        <a:t>Все ФО</a:t>
                      </a:r>
                      <a:endParaRPr lang="ru-RU" sz="900" kern="800" dirty="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900" kern="800" dirty="0">
                          <a:solidFill>
                            <a:schemeClr val="tx1"/>
                          </a:solidFill>
                          <a:effectLst/>
                        </a:rPr>
                        <a:t>32,5</a:t>
                      </a:r>
                      <a:endParaRPr lang="ru-RU" sz="900" kern="800" dirty="0">
                        <a:solidFill>
                          <a:schemeClr val="tx1"/>
                        </a:solidFill>
                        <a:effectLst/>
                        <a:latin typeface="PT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69" marR="58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1228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525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ример расчета убытка при ЧС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4722-16E1-4E08-9C1D-4279B6D38C6D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t"/>
            <a:r>
              <a:rPr lang="ru-RU" dirty="0" smtClean="0"/>
              <a:t>Застрахован </a:t>
            </a:r>
            <a:r>
              <a:rPr lang="ru-RU" dirty="0"/>
              <a:t>яровой ячмень на площади </a:t>
            </a:r>
            <a:r>
              <a:rPr lang="ru-RU" dirty="0" smtClean="0"/>
              <a:t>400 </a:t>
            </a:r>
            <a:r>
              <a:rPr lang="ru-RU" dirty="0"/>
              <a:t>га</a:t>
            </a:r>
          </a:p>
          <a:p>
            <a:pPr fontAlgn="t"/>
            <a:r>
              <a:rPr lang="ru-RU" dirty="0" smtClean="0"/>
              <a:t>Урожайность – 22 ц/га</a:t>
            </a:r>
          </a:p>
          <a:p>
            <a:pPr fontAlgn="t"/>
            <a:r>
              <a:rPr lang="ru-RU" dirty="0" smtClean="0"/>
              <a:t>Цена </a:t>
            </a:r>
            <a:r>
              <a:rPr lang="ru-RU" dirty="0"/>
              <a:t>– </a:t>
            </a:r>
            <a:r>
              <a:rPr lang="ru-RU" dirty="0" smtClean="0"/>
              <a:t>1176,25 руб</a:t>
            </a:r>
            <a:r>
              <a:rPr lang="ru-RU" dirty="0"/>
              <a:t>./</a:t>
            </a:r>
            <a:r>
              <a:rPr lang="ru-RU" dirty="0" smtClean="0"/>
              <a:t>ц</a:t>
            </a:r>
          </a:p>
          <a:p>
            <a:pPr fontAlgn="t"/>
            <a:r>
              <a:rPr lang="ru-RU" dirty="0" smtClean="0"/>
              <a:t>Страховая стоимость 10 351000 руб.</a:t>
            </a:r>
          </a:p>
          <a:p>
            <a:pPr fontAlgn="t"/>
            <a:r>
              <a:rPr lang="ru-RU" dirty="0"/>
              <a:t>Отношение суммы к стоимости </a:t>
            </a:r>
            <a:r>
              <a:rPr lang="ru-RU" dirty="0" smtClean="0"/>
              <a:t>= 35%</a:t>
            </a:r>
          </a:p>
          <a:p>
            <a:pPr fontAlgn="t"/>
            <a:r>
              <a:rPr lang="ru-RU" dirty="0"/>
              <a:t>Страховая сумма </a:t>
            </a:r>
            <a:r>
              <a:rPr lang="ru-RU" dirty="0" smtClean="0"/>
              <a:t>3 622 850 руб.</a:t>
            </a:r>
          </a:p>
          <a:p>
            <a:pPr fontAlgn="t"/>
            <a:r>
              <a:rPr lang="ru-RU" dirty="0"/>
              <a:t>Франшиза  </a:t>
            </a:r>
            <a:r>
              <a:rPr lang="ru-RU" dirty="0" smtClean="0"/>
              <a:t>20 </a:t>
            </a:r>
            <a:r>
              <a:rPr lang="ru-RU" dirty="0"/>
              <a:t>% от суммы или </a:t>
            </a:r>
            <a:r>
              <a:rPr lang="ru-RU" dirty="0" smtClean="0"/>
              <a:t> 724 570 руб</a:t>
            </a:r>
            <a:r>
              <a:rPr lang="ru-RU" dirty="0"/>
              <a:t>. </a:t>
            </a:r>
            <a:endParaRPr lang="ru-RU" dirty="0" smtClean="0"/>
          </a:p>
          <a:p>
            <a:pPr fontAlgn="t"/>
            <a:r>
              <a:rPr lang="ru-RU" dirty="0" smtClean="0"/>
              <a:t>Объявлено ЧС регионального характера</a:t>
            </a:r>
          </a:p>
          <a:p>
            <a:pPr fontAlgn="t"/>
            <a:r>
              <a:rPr lang="ru-RU" dirty="0" smtClean="0"/>
              <a:t>Госкомиссия подтвердила гибель 200 га.</a:t>
            </a:r>
          </a:p>
          <a:p>
            <a:pPr fontAlgn="t"/>
            <a:r>
              <a:rPr lang="ru-RU" dirty="0" smtClean="0"/>
              <a:t>Площадь гибели подтвержденная СК 200 га.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      </a:t>
            </a:r>
          </a:p>
          <a:p>
            <a:pPr marL="0" indent="0">
              <a:buNone/>
            </a:pPr>
            <a:r>
              <a:rPr lang="ru-RU" b="1" dirty="0" smtClean="0"/>
              <a:t>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/>
              <a:t> </a:t>
            </a:r>
            <a:r>
              <a:rPr lang="ru-RU" b="1" dirty="0" smtClean="0"/>
              <a:t>    </a:t>
            </a:r>
            <a:r>
              <a:rPr lang="ru-RU" sz="1700" b="1" dirty="0" smtClean="0"/>
              <a:t>Выплата может производиться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b="1" dirty="0" smtClean="0"/>
              <a:t>    не </a:t>
            </a:r>
            <a:r>
              <a:rPr lang="ru-RU" sz="1700" b="1" dirty="0"/>
              <a:t>дожидаясь форм статистики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9120" y="4495800"/>
            <a:ext cx="3787140" cy="1417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49795" y="1102275"/>
            <a:ext cx="3637005" cy="48108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158946" y="2148557"/>
            <a:ext cx="34187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/>
              <a:t>Страховая стоимость на 1 га</a:t>
            </a:r>
          </a:p>
          <a:p>
            <a:pPr algn="ctr"/>
            <a:r>
              <a:rPr lang="ru-RU" sz="1500" b="1" dirty="0" smtClean="0"/>
              <a:t>= 10 351 000 / 400=25 877,5 руб./га</a:t>
            </a:r>
          </a:p>
          <a:p>
            <a:pPr algn="ctr"/>
            <a:endParaRPr lang="ru-RU" sz="1500" b="1" dirty="0"/>
          </a:p>
          <a:p>
            <a:pPr algn="ctr"/>
            <a:r>
              <a:rPr lang="ru-RU" sz="1500" b="1" dirty="0" smtClean="0"/>
              <a:t>Убыток = 25 877,5*200 = 5 175 500 руб.</a:t>
            </a:r>
          </a:p>
          <a:p>
            <a:pPr algn="ctr"/>
            <a:endParaRPr lang="ru-RU" sz="1500" b="1" dirty="0"/>
          </a:p>
          <a:p>
            <a:pPr algn="ctr"/>
            <a:r>
              <a:rPr lang="ru-RU" sz="1500" b="1" dirty="0" smtClean="0"/>
              <a:t>Страховое возмещение</a:t>
            </a:r>
          </a:p>
          <a:p>
            <a:pPr algn="ctr"/>
            <a:r>
              <a:rPr lang="ru-RU" sz="1500" b="1" dirty="0" smtClean="0"/>
              <a:t>= (5 175 500*0,35)-724 570</a:t>
            </a:r>
          </a:p>
          <a:p>
            <a:pPr algn="ctr"/>
            <a:r>
              <a:rPr lang="ru-RU" sz="1500" b="1" smtClean="0"/>
              <a:t>= 1 086 855 руб</a:t>
            </a:r>
            <a:r>
              <a:rPr lang="ru-RU" sz="1500" b="1" dirty="0" smtClean="0"/>
              <a:t>.</a:t>
            </a:r>
            <a:endParaRPr lang="ru-RU" sz="15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60" y="4535601"/>
            <a:ext cx="1184781" cy="118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17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НОРМАТИВНО-ПРАВОВЫЕ ДОКУМЕНТ</a:t>
            </a:r>
            <a:r>
              <a:rPr lang="ru-RU" dirty="0"/>
              <a:t>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Федеральный закон от 25.07.2011 N 260-ФЗ (ред. от 11.06.2021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4722-16E1-4E08-9C1D-4279B6D38C6D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587507" y="1494916"/>
            <a:ext cx="8099293" cy="610976"/>
          </a:xfrm>
        </p:spPr>
        <p:txBody>
          <a:bodyPr vert="horz" lIns="91440" tIns="45720" rIns="91440" bIns="45720" rtlCol="0">
            <a:normAutofit/>
          </a:bodyPr>
          <a:lstStyle/>
          <a:p>
            <a:pPr marL="172796" indent="-172796" algn="just" defTabSz="685783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Tx/>
              <a:buBlip>
                <a:blip r:embed="rId2"/>
              </a:buBlip>
            </a:pPr>
            <a:r>
              <a:rPr lang="ru-RU" dirty="0"/>
              <a:t>О государственной поддержке в сфере сельскохозяйственного страхования и о внесении изменений в Федеральный закон "О развитии сельского хозяйства"</a:t>
            </a:r>
          </a:p>
          <a:p>
            <a:pPr marL="172796" indent="-172796" defTabSz="685783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Tx/>
              <a:buBlip>
                <a:blip r:embed="rId2"/>
              </a:buBlip>
            </a:pP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D66149E-990B-2F4D-92F3-8343506E26B1}"/>
              </a:ext>
            </a:extLst>
          </p:cNvPr>
          <p:cNvSpPr/>
          <p:nvPr/>
        </p:nvSpPr>
        <p:spPr bwMode="auto">
          <a:xfrm>
            <a:off x="426173" y="1109444"/>
            <a:ext cx="45719" cy="855005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/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3"/>
          </p:nvPr>
        </p:nvSpPr>
        <p:spPr>
          <a:xfrm>
            <a:off x="641952" y="2266307"/>
            <a:ext cx="8099294" cy="31055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Приказ Минсельхоза России от 01.03.2019 N </a:t>
            </a:r>
            <a:r>
              <a:rPr lang="ru-RU" dirty="0" smtClean="0"/>
              <a:t>87 (</a:t>
            </a:r>
            <a:r>
              <a:rPr lang="ru-RU" dirty="0"/>
              <a:t>ред. от 08.09.2021)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4"/>
          </p:nvPr>
        </p:nvSpPr>
        <p:spPr>
          <a:xfrm>
            <a:off x="587501" y="2525335"/>
            <a:ext cx="8099292" cy="89702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172796" indent="-172796" algn="just" defTabSz="685783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Tx/>
              <a:buBlip>
                <a:blip r:embed="rId2"/>
              </a:buBlip>
            </a:pPr>
            <a:r>
              <a:rPr lang="ru-RU" dirty="0"/>
              <a:t>"Об утверждении методики определения страховой стоимости и размера утраты (гибели) урожая сельскохозяйственной культуры и посадок многолетних насаждений и методики определения страховой стоимости и размера утраты (гибели) сельскохозяйственных животных"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4D66149E-990B-2F4D-92F3-8343506E26B1}"/>
              </a:ext>
            </a:extLst>
          </p:cNvPr>
          <p:cNvSpPr/>
          <p:nvPr/>
        </p:nvSpPr>
        <p:spPr bwMode="auto">
          <a:xfrm>
            <a:off x="443661" y="2288630"/>
            <a:ext cx="45719" cy="1141267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22" name="Текст 6"/>
          <p:cNvSpPr txBox="1">
            <a:spLocks/>
          </p:cNvSpPr>
          <p:nvPr/>
        </p:nvSpPr>
        <p:spPr>
          <a:xfrm>
            <a:off x="587501" y="3895031"/>
            <a:ext cx="8099292" cy="357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400" kern="1200" smtClean="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100" kern="1200" smtClean="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000" kern="1200" smtClean="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900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2796" indent="-172796" defTabSz="685783">
              <a:lnSpc>
                <a:spcPct val="100000"/>
              </a:lnSpc>
              <a:spcBef>
                <a:spcPts val="300"/>
              </a:spcBef>
              <a:buClr>
                <a:srgbClr val="FFC000"/>
              </a:buClr>
              <a:buSzPct val="110000"/>
              <a:buFont typeface="Arial" panose="020B0604020202020204" pitchFamily="34" charset="0"/>
              <a:buBlip>
                <a:blip r:embed="rId2"/>
              </a:buBlip>
            </a:pPr>
            <a:r>
              <a:rPr dirty="0">
                <a:solidFill>
                  <a:prstClr val="black"/>
                </a:solidFill>
              </a:rPr>
              <a:t>"Об утверждении плана сельскохозяйственного страхования на 2022 год"</a:t>
            </a:r>
          </a:p>
        </p:txBody>
      </p:sp>
      <p:sp>
        <p:nvSpPr>
          <p:cNvPr id="23" name="Текст 3"/>
          <p:cNvSpPr txBox="1">
            <a:spLocks/>
          </p:cNvSpPr>
          <p:nvPr/>
        </p:nvSpPr>
        <p:spPr>
          <a:xfrm>
            <a:off x="587501" y="3584479"/>
            <a:ext cx="8099294" cy="31055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600" b="1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2000" b="1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b="1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b="1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b="1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smtClean="0">
                <a:solidFill>
                  <a:prstClr val="black"/>
                </a:solidFill>
              </a:rPr>
              <a:t>Приказ Минсельхоза России от 08.09.2021 N 615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4D66149E-990B-2F4D-92F3-8343506E26B1}"/>
              </a:ext>
            </a:extLst>
          </p:cNvPr>
          <p:cNvSpPr/>
          <p:nvPr/>
        </p:nvSpPr>
        <p:spPr bwMode="auto">
          <a:xfrm>
            <a:off x="431630" y="4603764"/>
            <a:ext cx="45719" cy="1063524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25" name="Текст 6"/>
          <p:cNvSpPr txBox="1">
            <a:spLocks/>
          </p:cNvSpPr>
          <p:nvPr/>
        </p:nvSpPr>
        <p:spPr>
          <a:xfrm>
            <a:off x="483587" y="4913964"/>
            <a:ext cx="8099292" cy="705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400" kern="1200" smtClean="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100" kern="1200" smtClean="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000" kern="1200" smtClean="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900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2796" indent="-172796" algn="just" defTabSz="685783">
              <a:lnSpc>
                <a:spcPct val="100000"/>
              </a:lnSpc>
              <a:spcBef>
                <a:spcPts val="300"/>
              </a:spcBef>
              <a:buClr>
                <a:srgbClr val="FFC000"/>
              </a:buClr>
              <a:buSzPct val="110000"/>
              <a:buFont typeface="Arial" panose="020B0604020202020204" pitchFamily="34" charset="0"/>
              <a:buBlip>
                <a:blip r:embed="rId2"/>
              </a:buBlip>
            </a:pPr>
            <a:r>
              <a:rPr dirty="0">
                <a:solidFill>
                  <a:prstClr val="black"/>
                </a:solidFill>
              </a:rPr>
              <a:t>“Правила страхования  (стандартные)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урожая сельскохозяйственных культур, посадок многолетних насаждений, осуществляемого с государственной поддержкой, на случай чрезвычайных ситуаций природного характера"</a:t>
            </a:r>
          </a:p>
        </p:txBody>
      </p:sp>
      <p:sp>
        <p:nvSpPr>
          <p:cNvPr id="26" name="Текст 3"/>
          <p:cNvSpPr txBox="1">
            <a:spLocks/>
          </p:cNvSpPr>
          <p:nvPr/>
        </p:nvSpPr>
        <p:spPr>
          <a:xfrm>
            <a:off x="506447" y="4506905"/>
            <a:ext cx="8099294" cy="31055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600" b="1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2000" b="1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b="1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b="1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b="1" kern="1200">
                <a:solidFill>
                  <a:schemeClr val="tx1"/>
                </a:solidFill>
                <a:latin typeface="Liberation Sans" panose="020B06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smtClean="0">
                <a:solidFill>
                  <a:prstClr val="black"/>
                </a:solidFill>
              </a:rPr>
              <a:t>Правила страхования АО СК «</a:t>
            </a:r>
            <a:r>
              <a:rPr dirty="0" err="1" smtClean="0">
                <a:solidFill>
                  <a:prstClr val="black"/>
                </a:solidFill>
              </a:rPr>
              <a:t>РСХБ</a:t>
            </a:r>
            <a:r>
              <a:rPr dirty="0" smtClean="0">
                <a:solidFill>
                  <a:prstClr val="black"/>
                </a:solidFill>
              </a:rPr>
              <a:t>-Страхование» от 11.10.2021 N 0377-од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4D66149E-990B-2F4D-92F3-8343506E26B1}"/>
              </a:ext>
            </a:extLst>
          </p:cNvPr>
          <p:cNvSpPr/>
          <p:nvPr/>
        </p:nvSpPr>
        <p:spPr bwMode="auto">
          <a:xfrm>
            <a:off x="443661" y="3602839"/>
            <a:ext cx="45719" cy="676745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2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Кто может осуществлять страхования от ЧС?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4722-16E1-4E08-9C1D-4279B6D38C6D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618067" y="1102274"/>
            <a:ext cx="8068734" cy="50242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r>
              <a:rPr lang="ru-RU" sz="1800" b="1" dirty="0" smtClean="0"/>
              <a:t>Страховая компания должна входить в профобъединение (НСА)</a:t>
            </a:r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r>
              <a:rPr lang="ru-RU" sz="1800" b="1" dirty="0" smtClean="0"/>
              <a:t>+ Страховая компания должна отвечать следующим требованиям: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600" dirty="0"/>
              <a:t>Наличие опыта СХ страхования с ГП не менее 5 лет;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600" dirty="0"/>
              <a:t>Размер собственных средств (капитала) не менее 3 млрд руб. на 31.03.2021 г.;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600" dirty="0"/>
              <a:t> Рейтинг финансовой надежности Эксперт Ра не ниже уровня «</a:t>
            </a:r>
            <a:r>
              <a:rPr lang="ru-RU" sz="1600" dirty="0" err="1"/>
              <a:t>ruA</a:t>
            </a:r>
            <a:r>
              <a:rPr lang="ru-RU" sz="1600" dirty="0"/>
              <a:t>-</a:t>
            </a:r>
            <a:r>
              <a:rPr lang="ru-RU" sz="1600" dirty="0" smtClean="0"/>
              <a:t>».</a:t>
            </a:r>
          </a:p>
          <a:p>
            <a:pPr>
              <a:buFont typeface="Courier New" panose="02070309020205020404" pitchFamily="49" charset="0"/>
              <a:buChar char="o"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АО СК «РСХБ-Страхование» -</a:t>
            </a:r>
          </a:p>
          <a:p>
            <a:pPr marL="0" indent="0">
              <a:buNone/>
            </a:pPr>
            <a:r>
              <a:rPr lang="ru-RU" sz="1600" dirty="0"/>
              <a:t>о</a:t>
            </a:r>
            <a:r>
              <a:rPr lang="ru-RU" sz="1600" dirty="0" smtClean="0"/>
              <a:t>твечает всем этим требованиям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340" y="2068569"/>
            <a:ext cx="1371600" cy="861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434" y="1731929"/>
            <a:ext cx="2153073" cy="15349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042" t="822" r="1042" b="822"/>
          <a:stretch/>
        </p:blipFill>
        <p:spPr>
          <a:xfrm>
            <a:off x="6475615" y="4805108"/>
            <a:ext cx="2053244" cy="14048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3112" y="4833499"/>
            <a:ext cx="2010135" cy="144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0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Объект страхования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4722-16E1-4E08-9C1D-4279B6D38C6D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618067" y="1296785"/>
            <a:ext cx="8068734" cy="4689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Объектом </a:t>
            </a:r>
            <a:r>
              <a:rPr lang="ru-RU" sz="1600" dirty="0"/>
              <a:t>сельскохозяйственного страхования являются имущественные интересы Страхователя (Выгодоприобретателя), связанные с риском</a:t>
            </a:r>
            <a:r>
              <a:rPr lang="ru-RU" sz="1600" dirty="0" smtClean="0"/>
              <a:t>:</a:t>
            </a:r>
          </a:p>
          <a:p>
            <a:r>
              <a:rPr lang="ru-RU" sz="1600" dirty="0"/>
              <a:t>утраты (гибели) урожая сельскохозяйственной культуры</a:t>
            </a:r>
            <a:r>
              <a:rPr lang="ru-RU" sz="1600" dirty="0" smtClean="0"/>
              <a:t>;</a:t>
            </a:r>
          </a:p>
          <a:p>
            <a:r>
              <a:rPr lang="ru-RU" sz="1600" dirty="0"/>
              <a:t>утраты (</a:t>
            </a:r>
            <a:r>
              <a:rPr lang="ru-RU" sz="1600" dirty="0" smtClean="0"/>
              <a:t>гибели) </a:t>
            </a:r>
            <a:r>
              <a:rPr lang="ru-RU" sz="1600" dirty="0"/>
              <a:t>посадок многолетних насаждений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Сельскохозяйственная культура должна быть включена в План страхования (Приказ № 612 от 08.09.2021 г).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Сорта сельскохозяйственных культур должны быть внесены в Государственный реестр селекционных достижений, допущенных к </a:t>
            </a:r>
            <a:r>
              <a:rPr lang="ru-RU" sz="1600" dirty="0" smtClean="0"/>
              <a:t>использованию (информацию о сорте можно проверить по ссылке </a:t>
            </a:r>
            <a:r>
              <a:rPr lang="en-US" sz="1600" dirty="0">
                <a:hlinkClick r:id="rId2"/>
              </a:rPr>
              <a:t>https://reestr.gossortrf.ru</a:t>
            </a:r>
            <a:r>
              <a:rPr lang="en-US" sz="1600" dirty="0" smtClean="0">
                <a:hlinkClick r:id="rId2"/>
              </a:rPr>
              <a:t>/</a:t>
            </a:r>
            <a:r>
              <a:rPr lang="ru-RU" sz="1600" dirty="0"/>
              <a:t>)</a:t>
            </a:r>
          </a:p>
        </p:txBody>
      </p:sp>
      <p:pic>
        <p:nvPicPr>
          <p:cNvPr id="107522" name="Picture 2" descr="https://proprikol.ru/wp-content/uploads/2020/11/kartinki-pshenichnoe-pole-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" y="4718935"/>
            <a:ext cx="2130425" cy="126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https://img2.goodfon.ru/original/1920x1408/7/4f/podsolnuh-pole-neb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7528" name="Picture 8" descr="https://images.pexels.com/photos/685078/pexels-photo-685078.jpeg?auto=compress&amp;cs=tinysrgb&amp;dpr=2&amp;w=5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255" y="4714085"/>
            <a:ext cx="1850179" cy="127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30" name="Picture 10" descr="https://thumbs.dreamstime.com/b/%D0%BF%D0%BE-%D0%B5-%D1%81%D0%B0%D1%85%D0%B0%D1%80%D0%BD%D0%BE%D0%B9-%D1%81%D0%B2%D0%B5%D0%BA-%D1%8B-575771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434" y="4714085"/>
            <a:ext cx="1822854" cy="127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32" name="Picture 12" descr="https://www.delphiorganic.com/product_images/bio-weinbeeren-pflanze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228" y="4714084"/>
            <a:ext cx="1855239" cy="127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07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Страховой риск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4722-16E1-4E08-9C1D-4279B6D38C6D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706582" y="1113905"/>
            <a:ext cx="7888778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Страховым риском является риск утраты (гибели) урожая сельскохозяйственной культуры, утраты (гибели) посадок многолетних насаждений в результате наступления </a:t>
            </a:r>
            <a:r>
              <a:rPr lang="ru-RU" sz="1600" b="1" u="sng" dirty="0"/>
              <a:t>чрезвычайной ситуации природного характера</a:t>
            </a:r>
            <a:r>
              <a:rPr lang="ru-RU" sz="1600" b="1" u="sng" dirty="0" smtClean="0"/>
              <a:t>.</a:t>
            </a:r>
          </a:p>
          <a:p>
            <a:pPr marL="0" indent="0">
              <a:buNone/>
            </a:pPr>
            <a:r>
              <a:rPr lang="ru-RU" sz="1600" dirty="0" smtClean="0"/>
              <a:t>Чрезвычайная ситуация </a:t>
            </a:r>
            <a:r>
              <a:rPr lang="ru-RU" sz="1600" dirty="0"/>
              <a:t>(ЧС</a:t>
            </a:r>
            <a:r>
              <a:rPr lang="ru-RU" sz="1600" dirty="0" smtClean="0"/>
              <a:t>) может быть:</a:t>
            </a:r>
            <a:endParaRPr lang="ru-RU" sz="1600" dirty="0"/>
          </a:p>
        </p:txBody>
      </p:sp>
      <p:pic>
        <p:nvPicPr>
          <p:cNvPr id="108546" name="Picture 2" descr="https://pandia.ru/text/77/311/images/image002_13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72" y="2849247"/>
            <a:ext cx="2535382" cy="318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52" name="Picture 8" descr="https://hge.spbu.ru/mapgis/subekt/tambov/tambov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873" y="2872722"/>
            <a:ext cx="2601883" cy="313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58" name="Picture 14" descr="https://cf.ppt-online.org/files1/slide/k/kzK0CMSlTUAubYdmtLwPIEy9QaOv51HXF8jgBqi72/slide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507" y="2872722"/>
            <a:ext cx="2751513" cy="313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6079" y="2259860"/>
            <a:ext cx="2298356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dirty="0"/>
              <a:t>регионального </a:t>
            </a:r>
            <a:r>
              <a:rPr lang="ru-RU" sz="1500" dirty="0" smtClean="0"/>
              <a:t>характера на часть районов</a:t>
            </a:r>
            <a:endParaRPr lang="ru-RU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3300154" y="2255588"/>
            <a:ext cx="2573758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dirty="0"/>
              <a:t>регионального </a:t>
            </a:r>
            <a:r>
              <a:rPr lang="ru-RU" sz="1500" dirty="0" smtClean="0"/>
              <a:t>характера</a:t>
            </a:r>
          </a:p>
          <a:p>
            <a:pPr algn="ctr"/>
            <a:r>
              <a:rPr lang="ru-RU" sz="1500" dirty="0" smtClean="0"/>
              <a:t> на весь Субъект</a:t>
            </a:r>
            <a:endParaRPr lang="ru-RU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6161490" y="2231029"/>
            <a:ext cx="2678311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/>
              <a:t>Межрегионального или федерального  </a:t>
            </a:r>
            <a:r>
              <a:rPr lang="ru-RU" sz="1500" dirty="0"/>
              <a:t>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1448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-1" dirty="0" smtClean="0">
                <a:solidFill>
                  <a:srgbClr val="000000"/>
                </a:solidFill>
                <a:latin typeface="Arial"/>
              </a:rPr>
              <a:t>Особенности страхования </a:t>
            </a:r>
            <a:endParaRPr lang="ru-RU" b="0" spc="-1" dirty="0">
              <a:latin typeface="Arial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4722-16E1-4E08-9C1D-4279B6D38C6D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15" name="Diagram2"/>
          <p:cNvGraphicFramePr/>
          <p:nvPr>
            <p:extLst>
              <p:ext uri="{D42A27DB-BD31-4B8C-83A1-F6EECF244321}">
                <p14:modId xmlns:p14="http://schemas.microsoft.com/office/powerpoint/2010/main" val="2201295711"/>
              </p:ext>
            </p:extLst>
          </p:nvPr>
        </p:nvGraphicFramePr>
        <p:xfrm>
          <a:off x="558674" y="1053146"/>
          <a:ext cx="8296200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36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Субсидирование затрат на страхование урожая от ЧС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4722-16E1-4E08-9C1D-4279B6D38C6D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5905" y="1102275"/>
            <a:ext cx="3891280" cy="123360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Страхователи, </a:t>
            </a:r>
            <a:r>
              <a:rPr lang="ru-RU" b="1" u="sng" dirty="0">
                <a:solidFill>
                  <a:schemeClr val="tx1"/>
                </a:solidFill>
              </a:rPr>
              <a:t>НЕ являющиеся </a:t>
            </a:r>
            <a:r>
              <a:rPr lang="ru-RU" b="1" dirty="0">
                <a:solidFill>
                  <a:schemeClr val="tx1"/>
                </a:solidFill>
              </a:rPr>
              <a:t>субъектом малого предпринимательства оплачивают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4771505" y="1102275"/>
            <a:ext cx="3915296" cy="1233601"/>
          </a:xfrm>
          <a:prstGeom prst="rect">
            <a:avLst/>
          </a:prstGeom>
          <a:solidFill>
            <a:srgbClr val="69B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  <a:latin typeface="+mn-lt"/>
              </a:rPr>
              <a:t>Страхователи, </a:t>
            </a:r>
            <a:r>
              <a:rPr lang="ru-RU" sz="1800" b="1" u="sng" dirty="0">
                <a:solidFill>
                  <a:schemeClr val="tx1"/>
                </a:solidFill>
                <a:latin typeface="+mn-lt"/>
              </a:rPr>
              <a:t>являющиеся субъектом малого </a:t>
            </a:r>
            <a:r>
              <a:rPr lang="ru-RU" sz="1800" b="1" dirty="0">
                <a:solidFill>
                  <a:schemeClr val="tx1"/>
                </a:solidFill>
                <a:latin typeface="+mn-lt"/>
              </a:rPr>
              <a:t>предпринимательства оплачивают: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5905" y="2419004"/>
            <a:ext cx="3891280" cy="35744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</a:rPr>
              <a:t>с </a:t>
            </a:r>
            <a:r>
              <a:rPr lang="ru-RU" sz="1400" b="1" u="sng" dirty="0">
                <a:solidFill>
                  <a:schemeClr val="tx1"/>
                </a:solidFill>
              </a:rPr>
              <a:t>1 июля 2021 года по 30 июня 2022 года </a:t>
            </a:r>
            <a:r>
              <a:rPr lang="ru-RU" sz="1400" dirty="0">
                <a:solidFill>
                  <a:schemeClr val="tx1"/>
                </a:solidFill>
              </a:rPr>
              <a:t>включительно, - </a:t>
            </a:r>
            <a:r>
              <a:rPr lang="ru-RU" sz="1400" b="1" u="sng" dirty="0">
                <a:solidFill>
                  <a:schemeClr val="tx1"/>
                </a:solidFill>
              </a:rPr>
              <a:t>не менее двадцати процентов </a:t>
            </a:r>
            <a:r>
              <a:rPr lang="ru-RU" sz="1400" dirty="0">
                <a:solidFill>
                  <a:schemeClr val="tx1"/>
                </a:solidFill>
              </a:rPr>
              <a:t>начисленной по этому договору страховой премии;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с </a:t>
            </a:r>
            <a:r>
              <a:rPr lang="ru-RU" sz="1400" b="1" u="sng" dirty="0">
                <a:solidFill>
                  <a:schemeClr val="tx1"/>
                </a:solidFill>
              </a:rPr>
              <a:t>1 июля 2022 года по 30 июня 2023 года </a:t>
            </a:r>
            <a:r>
              <a:rPr lang="ru-RU" sz="1400" dirty="0">
                <a:solidFill>
                  <a:schemeClr val="tx1"/>
                </a:solidFill>
              </a:rPr>
              <a:t>включительно, - </a:t>
            </a:r>
            <a:r>
              <a:rPr lang="ru-RU" sz="1400" b="1" u="sng" dirty="0">
                <a:solidFill>
                  <a:schemeClr val="tx1"/>
                </a:solidFill>
              </a:rPr>
              <a:t>не менее тридцати процентов </a:t>
            </a:r>
            <a:r>
              <a:rPr lang="ru-RU" sz="1400" dirty="0">
                <a:solidFill>
                  <a:schemeClr val="tx1"/>
                </a:solidFill>
              </a:rPr>
              <a:t>начисленной по этому договору страховой премии;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с </a:t>
            </a:r>
            <a:r>
              <a:rPr lang="ru-RU" sz="1400" b="1" u="sng" dirty="0">
                <a:solidFill>
                  <a:schemeClr val="tx1"/>
                </a:solidFill>
              </a:rPr>
              <a:t>1 июля 2023 года по 30 июня 2024 года </a:t>
            </a:r>
            <a:r>
              <a:rPr lang="ru-RU" sz="1400" dirty="0">
                <a:solidFill>
                  <a:schemeClr val="tx1"/>
                </a:solidFill>
              </a:rPr>
              <a:t>включительно, - </a:t>
            </a:r>
            <a:r>
              <a:rPr lang="ru-RU" sz="1400" b="1" u="sng" dirty="0">
                <a:solidFill>
                  <a:schemeClr val="tx1"/>
                </a:solidFill>
              </a:rPr>
              <a:t>не менее сорока процентов </a:t>
            </a:r>
            <a:r>
              <a:rPr lang="ru-RU" sz="1400" dirty="0">
                <a:solidFill>
                  <a:schemeClr val="tx1"/>
                </a:solidFill>
              </a:rPr>
              <a:t>начисленной по этому договору страховой премии;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с </a:t>
            </a:r>
            <a:r>
              <a:rPr lang="ru-RU" sz="1400" b="1" u="sng" dirty="0">
                <a:solidFill>
                  <a:schemeClr val="tx1"/>
                </a:solidFill>
              </a:rPr>
              <a:t>1 июля 2024 года, - не менее пятидесяти </a:t>
            </a:r>
            <a:r>
              <a:rPr lang="ru-RU" sz="1400" dirty="0">
                <a:solidFill>
                  <a:schemeClr val="tx1"/>
                </a:solidFill>
              </a:rPr>
              <a:t>процентов начисленной по этому договору страховой премии;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71505" y="2419005"/>
            <a:ext cx="3915296" cy="3574472"/>
          </a:xfrm>
          <a:prstGeom prst="rect">
            <a:avLst/>
          </a:prstGeom>
          <a:solidFill>
            <a:srgbClr val="69B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19502E"/>
              </a:buClr>
            </a:pPr>
            <a:r>
              <a:rPr lang="ru-RU" sz="1400" dirty="0">
                <a:solidFill>
                  <a:schemeClr val="tx1"/>
                </a:solidFill>
              </a:rPr>
              <a:t>с </a:t>
            </a:r>
            <a:r>
              <a:rPr lang="ru-RU" sz="1400" b="1" u="sng" dirty="0">
                <a:solidFill>
                  <a:schemeClr val="tx1"/>
                </a:solidFill>
              </a:rPr>
              <a:t>1 июля 2021 года по 30 июня 2023 года </a:t>
            </a:r>
            <a:r>
              <a:rPr lang="ru-RU" sz="1400" dirty="0">
                <a:solidFill>
                  <a:schemeClr val="tx1"/>
                </a:solidFill>
              </a:rPr>
              <a:t>включительно, - </a:t>
            </a:r>
            <a:r>
              <a:rPr lang="ru-RU" sz="1400" b="1" u="sng" dirty="0">
                <a:solidFill>
                  <a:schemeClr val="tx1"/>
                </a:solidFill>
              </a:rPr>
              <a:t>не менее двадцати процентов </a:t>
            </a:r>
            <a:r>
              <a:rPr lang="ru-RU" sz="1400" dirty="0">
                <a:solidFill>
                  <a:schemeClr val="tx1"/>
                </a:solidFill>
              </a:rPr>
              <a:t>начисленной по этому договору страховой премии;</a:t>
            </a:r>
          </a:p>
          <a:p>
            <a:pPr algn="just">
              <a:buClr>
                <a:srgbClr val="19502E"/>
              </a:buClr>
            </a:pPr>
            <a:r>
              <a:rPr lang="ru-RU" sz="1400" dirty="0">
                <a:solidFill>
                  <a:schemeClr val="tx1"/>
                </a:solidFill>
              </a:rPr>
              <a:t>с </a:t>
            </a:r>
            <a:r>
              <a:rPr lang="ru-RU" sz="1400" b="1" u="sng" dirty="0">
                <a:solidFill>
                  <a:schemeClr val="tx1"/>
                </a:solidFill>
              </a:rPr>
              <a:t>1 июля 2023 года по 30 июня 2024 года </a:t>
            </a:r>
            <a:r>
              <a:rPr lang="ru-RU" sz="1400" dirty="0">
                <a:solidFill>
                  <a:schemeClr val="tx1"/>
                </a:solidFill>
              </a:rPr>
              <a:t>включительно, - </a:t>
            </a:r>
            <a:r>
              <a:rPr lang="ru-RU" sz="1400" b="1" u="sng" dirty="0">
                <a:solidFill>
                  <a:schemeClr val="tx1"/>
                </a:solidFill>
              </a:rPr>
              <a:t>не менее тридцати процентов </a:t>
            </a:r>
            <a:r>
              <a:rPr lang="ru-RU" sz="1400" dirty="0">
                <a:solidFill>
                  <a:schemeClr val="tx1"/>
                </a:solidFill>
              </a:rPr>
              <a:t>начисленной по этому договору страховой премии;</a:t>
            </a:r>
          </a:p>
          <a:p>
            <a:pPr algn="just">
              <a:buClr>
                <a:srgbClr val="19502E"/>
              </a:buClr>
            </a:pPr>
            <a:r>
              <a:rPr lang="ru-RU" sz="1400" dirty="0">
                <a:solidFill>
                  <a:schemeClr val="tx1"/>
                </a:solidFill>
              </a:rPr>
              <a:t>с </a:t>
            </a:r>
            <a:r>
              <a:rPr lang="ru-RU" sz="1400" b="1" u="sng" dirty="0">
                <a:solidFill>
                  <a:schemeClr val="tx1"/>
                </a:solidFill>
              </a:rPr>
              <a:t>1 июля 2024 года по 30 июня 2025 года </a:t>
            </a:r>
            <a:r>
              <a:rPr lang="ru-RU" sz="1400" dirty="0">
                <a:solidFill>
                  <a:schemeClr val="tx1"/>
                </a:solidFill>
              </a:rPr>
              <a:t>включительно, - </a:t>
            </a:r>
            <a:r>
              <a:rPr lang="ru-RU" sz="1400" b="1" u="sng" dirty="0">
                <a:solidFill>
                  <a:schemeClr val="tx1"/>
                </a:solidFill>
              </a:rPr>
              <a:t>не менее сорока процентов </a:t>
            </a:r>
            <a:r>
              <a:rPr lang="ru-RU" sz="1400" dirty="0">
                <a:solidFill>
                  <a:schemeClr val="tx1"/>
                </a:solidFill>
              </a:rPr>
              <a:t>начисленной по этому договору страховой премии;</a:t>
            </a:r>
          </a:p>
          <a:p>
            <a:pPr algn="just">
              <a:buClr>
                <a:srgbClr val="19502E"/>
              </a:buClr>
            </a:pPr>
            <a:r>
              <a:rPr lang="ru-RU" sz="1400" dirty="0">
                <a:solidFill>
                  <a:schemeClr val="tx1"/>
                </a:solidFill>
              </a:rPr>
              <a:t>с </a:t>
            </a:r>
            <a:r>
              <a:rPr lang="ru-RU" sz="1400" b="1" u="sng" dirty="0">
                <a:solidFill>
                  <a:schemeClr val="tx1"/>
                </a:solidFill>
              </a:rPr>
              <a:t>1 июля 2025 года, - не менее пятидесяти </a:t>
            </a:r>
            <a:r>
              <a:rPr lang="ru-RU" sz="1400" dirty="0">
                <a:solidFill>
                  <a:schemeClr val="tx1"/>
                </a:solidFill>
              </a:rPr>
              <a:t>процентов начисленной по этому договору страховой премии;</a:t>
            </a:r>
          </a:p>
        </p:txBody>
      </p:sp>
    </p:spTree>
    <p:extLst>
      <p:ext uri="{BB962C8B-B14F-4D97-AF65-F5344CB8AC3E}">
        <p14:creationId xmlns:p14="http://schemas.microsoft.com/office/powerpoint/2010/main" val="2211000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заключения договора страхования требуется: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4722-16E1-4E08-9C1D-4279B6D38C6D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0" indent="-171450" algn="just" defTabSz="910052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ru-RU" dirty="0" smtClean="0">
              <a:latin typeface="Arial"/>
            </a:endParaRPr>
          </a:p>
          <a:p>
            <a:pPr marL="0" lvl="0" indent="-171450" algn="just" defTabSz="910052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dirty="0" smtClean="0">
                <a:latin typeface="Arial"/>
              </a:rPr>
              <a:t>Заявление на страхование;</a:t>
            </a:r>
          </a:p>
          <a:p>
            <a:pPr marL="0" lvl="0" indent="0" algn="just" defTabSz="910052">
              <a:lnSpc>
                <a:spcPct val="130000"/>
              </a:lnSpc>
              <a:spcBef>
                <a:spcPts val="600"/>
              </a:spcBef>
              <a:buNone/>
              <a:defRPr/>
            </a:pPr>
            <a:endParaRPr lang="ru-RU" sz="2000" dirty="0" smtClean="0">
              <a:latin typeface="Arial"/>
            </a:endParaRPr>
          </a:p>
          <a:p>
            <a:pPr marL="0" lvl="0" indent="-171450" algn="just" defTabSz="910052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dirty="0"/>
              <a:t>Технологическая </a:t>
            </a:r>
            <a:r>
              <a:rPr lang="ru-RU" sz="2000" dirty="0" smtClean="0"/>
              <a:t>карта;</a:t>
            </a:r>
          </a:p>
          <a:p>
            <a:pPr marL="0" lvl="0" indent="0" algn="just" defTabSz="910052">
              <a:lnSpc>
                <a:spcPct val="130000"/>
              </a:lnSpc>
              <a:spcBef>
                <a:spcPts val="600"/>
              </a:spcBef>
              <a:buNone/>
              <a:defRPr/>
            </a:pPr>
            <a:endParaRPr lang="ru-RU" sz="2000" dirty="0" smtClean="0"/>
          </a:p>
          <a:p>
            <a:pPr marL="0" lvl="0" indent="-171450" algn="just" defTabSz="910052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dirty="0" smtClean="0">
                <a:latin typeface="Arial"/>
              </a:rPr>
              <a:t>Карта расположения посевов;</a:t>
            </a:r>
          </a:p>
          <a:p>
            <a:pPr marL="0" lvl="0" indent="0" algn="just" defTabSz="910052">
              <a:lnSpc>
                <a:spcPct val="130000"/>
              </a:lnSpc>
              <a:spcBef>
                <a:spcPts val="600"/>
              </a:spcBef>
              <a:buNone/>
              <a:defRPr/>
            </a:pPr>
            <a:endParaRPr lang="ru-RU" sz="2000" dirty="0" smtClean="0">
              <a:latin typeface="Arial"/>
            </a:endParaRPr>
          </a:p>
          <a:p>
            <a:pPr marL="0" lvl="0" indent="-171450" algn="just" defTabSz="910052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dirty="0" smtClean="0"/>
              <a:t>Формы </a:t>
            </a:r>
            <a:r>
              <a:rPr lang="ru-RU" sz="2000" dirty="0"/>
              <a:t>29-СХ и 4-СХ за 5 </a:t>
            </a:r>
            <a:r>
              <a:rPr lang="ru-RU" sz="2000" dirty="0" smtClean="0"/>
              <a:t>лет</a:t>
            </a:r>
            <a:r>
              <a:rPr lang="ru-RU" sz="2000" dirty="0" smtClean="0">
                <a:latin typeface="Arial"/>
              </a:rPr>
              <a:t> </a:t>
            </a:r>
          </a:p>
          <a:p>
            <a:pPr marL="0" lvl="0" indent="0" algn="just" defTabSz="910052">
              <a:lnSpc>
                <a:spcPct val="130000"/>
              </a:lnSpc>
              <a:spcBef>
                <a:spcPts val="600"/>
              </a:spcBef>
              <a:buNone/>
              <a:defRPr/>
            </a:pPr>
            <a:r>
              <a:rPr lang="ru-RU" sz="2000" dirty="0" smtClean="0">
                <a:latin typeface="Arial"/>
              </a:rPr>
              <a:t>(для проверки расчета страховой стоимости);</a:t>
            </a:r>
            <a:endParaRPr lang="ru-RU" sz="2000" dirty="0">
              <a:latin typeface="Arial"/>
            </a:endParaRPr>
          </a:p>
        </p:txBody>
      </p:sp>
      <p:pic>
        <p:nvPicPr>
          <p:cNvPr id="110596" name="Picture 4" descr="https://spagolod.ru/wp-content/uploads/man-checklis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300" y="1347341"/>
            <a:ext cx="2892425" cy="35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292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работает страхование от ЧС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4722-16E1-4E08-9C1D-4279B6D38C6D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406400" y="1398838"/>
            <a:ext cx="8517467" cy="4194654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1800" dirty="0"/>
              <a:t>Объявление</a:t>
            </a:r>
            <a:r>
              <a:rPr lang="en-US" sz="1800" dirty="0">
                <a:latin typeface="Algerian" panose="04020705040A02060702" pitchFamily="82" charset="0"/>
              </a:rPr>
              <a:t> </a:t>
            </a:r>
            <a:r>
              <a:rPr lang="ru-RU" sz="1800" dirty="0" smtClean="0"/>
              <a:t>ЧС в регионе </a:t>
            </a:r>
            <a:endParaRPr lang="ru-RU" sz="1800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1800" dirty="0" smtClean="0"/>
              <a:t>Гибель посевов</a:t>
            </a:r>
            <a:endParaRPr lang="ru-RU" sz="1800" dirty="0"/>
          </a:p>
          <a:p>
            <a:pPr marL="0" indent="0">
              <a:lnSpc>
                <a:spcPct val="150000"/>
              </a:lnSpc>
              <a:buNone/>
            </a:pPr>
            <a:r>
              <a:rPr lang="ru-RU" sz="1800" dirty="0"/>
              <a:t>3. </a:t>
            </a:r>
            <a:r>
              <a:rPr lang="ru-RU" sz="1800" dirty="0" smtClean="0"/>
              <a:t>   Госкомиссия подтвердила Актом факт гибели посевов</a:t>
            </a:r>
            <a:endParaRPr lang="ru-RU" sz="1800" dirty="0"/>
          </a:p>
          <a:p>
            <a:pPr marL="0" indent="0">
              <a:lnSpc>
                <a:spcPct val="150000"/>
              </a:lnSpc>
              <a:buNone/>
            </a:pPr>
            <a:r>
              <a:rPr lang="ru-RU" sz="1800" dirty="0"/>
              <a:t>4. </a:t>
            </a:r>
            <a:r>
              <a:rPr lang="ru-RU" sz="1800" dirty="0" smtClean="0"/>
              <a:t>   Страховщик согласился с объемом погибших посевов     (</a:t>
            </a:r>
            <a:r>
              <a:rPr lang="ru-RU" sz="1800" dirty="0" err="1" smtClean="0"/>
              <a:t>космомониторинг</a:t>
            </a:r>
            <a:r>
              <a:rPr lang="ru-RU" sz="1800" dirty="0" smtClean="0"/>
              <a:t> или осмотр погибших посевов Страховщиком)</a:t>
            </a:r>
            <a:endParaRPr lang="ru-RU" sz="1800" dirty="0"/>
          </a:p>
          <a:p>
            <a:pPr marL="342900" indent="-342900">
              <a:lnSpc>
                <a:spcPct val="150000"/>
              </a:lnSpc>
              <a:buAutoNum type="arabicPeriod" startAt="5"/>
            </a:pPr>
            <a:r>
              <a:rPr lang="ru-RU" sz="1800" dirty="0" smtClean="0"/>
              <a:t>Урожайность меньше норматива гибели</a:t>
            </a:r>
          </a:p>
          <a:p>
            <a:pPr marL="342900" indent="-342900">
              <a:lnSpc>
                <a:spcPct val="150000"/>
              </a:lnSpc>
              <a:buAutoNum type="arabicPeriod" startAt="5"/>
            </a:pPr>
            <a:r>
              <a:rPr lang="ru-RU" sz="1800" dirty="0"/>
              <a:t>Погибшая посевная площадь должна быть </a:t>
            </a:r>
            <a:r>
              <a:rPr lang="ru-RU" sz="1800" dirty="0" smtClean="0"/>
              <a:t>в последующем списана Страхователем</a:t>
            </a: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699785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25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0KTpHbt5WH45KR6uXrrOw"/>
</p:tagLst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D955E8560F4BE4188D33AED78CA2D20" ma:contentTypeVersion="0" ma:contentTypeDescription="Создание документа." ma:contentTypeScope="" ma:versionID="4870eaf9c0ea77edd9e4d4465ca7dfb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37A736-9EE2-4A0C-9400-2C8D13E337E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91BE1C9-D424-40C1-887F-FD95E239C9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7A222E-F979-41B7-BFDC-385505A5E2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172482</TotalTime>
  <Words>1057</Words>
  <Application>Microsoft Office PowerPoint</Application>
  <PresentationFormat>Экран (4:3)</PresentationFormat>
  <Paragraphs>219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5" baseType="lpstr">
      <vt:lpstr>.Lucida Grande UI Regular</vt:lpstr>
      <vt:lpstr>Algerian</vt:lpstr>
      <vt:lpstr>Arial</vt:lpstr>
      <vt:lpstr>Calibri</vt:lpstr>
      <vt:lpstr>Courier New</vt:lpstr>
      <vt:lpstr>Liberation Sans</vt:lpstr>
      <vt:lpstr>PT Serif</vt:lpstr>
      <vt:lpstr>Times New Roman</vt:lpstr>
      <vt:lpstr>Verdana</vt:lpstr>
      <vt:lpstr>Wingdings</vt:lpstr>
      <vt:lpstr>Системный шрифт, обычный</vt:lpstr>
      <vt:lpstr>1_Тема Office</vt:lpstr>
      <vt:lpstr>Слайд think-cell</vt:lpstr>
      <vt:lpstr>АО СК «РСХБ-Страхование»</vt:lpstr>
      <vt:lpstr>НОРМАТИВНО-ПРАВОВЫЕ ДОКУМЕНТЫ</vt:lpstr>
      <vt:lpstr>Кто может осуществлять страхования от ЧС?</vt:lpstr>
      <vt:lpstr>Объект страхования</vt:lpstr>
      <vt:lpstr>Страховой риск</vt:lpstr>
      <vt:lpstr>Особенности страхования </vt:lpstr>
      <vt:lpstr>Субсидирование затрат на страхование урожая от ЧС </vt:lpstr>
      <vt:lpstr>Для заключения договора страхования требуется:</vt:lpstr>
      <vt:lpstr>Как работает страхование от ЧС </vt:lpstr>
      <vt:lpstr>Пример расчета страховой премии при ЧС </vt:lpstr>
      <vt:lpstr>Определение норматива гибели </vt:lpstr>
      <vt:lpstr>Пример расчета убытка при ЧС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Владелец</cp:lastModifiedBy>
  <cp:revision>3568</cp:revision>
  <cp:lastPrinted>2021-03-17T07:54:40Z</cp:lastPrinted>
  <dcterms:created xsi:type="dcterms:W3CDTF">2020-03-16T10:01:45Z</dcterms:created>
  <dcterms:modified xsi:type="dcterms:W3CDTF">2022-04-12T11:26:04Z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0x0101005D955E8560F4BE4188D33AED78CA2D20</vt:lpwstr>
  </property>
</Properties>
</file>