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7" r:id="rId8"/>
    <p:sldId id="26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732AC-78F5-4B7D-8812-9F26D4BE6FC3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F9AA-D325-4AEC-8256-D6F82430D9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732AC-78F5-4B7D-8812-9F26D4BE6FC3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F9AA-D325-4AEC-8256-D6F82430D9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732AC-78F5-4B7D-8812-9F26D4BE6FC3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F9AA-D325-4AEC-8256-D6F82430D9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732AC-78F5-4B7D-8812-9F26D4BE6FC3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F9AA-D325-4AEC-8256-D6F82430D9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732AC-78F5-4B7D-8812-9F26D4BE6FC3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F9AA-D325-4AEC-8256-D6F82430D9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732AC-78F5-4B7D-8812-9F26D4BE6FC3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F9AA-D325-4AEC-8256-D6F82430D9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732AC-78F5-4B7D-8812-9F26D4BE6FC3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F9AA-D325-4AEC-8256-D6F82430D9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732AC-78F5-4B7D-8812-9F26D4BE6FC3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F9AA-D325-4AEC-8256-D6F82430D9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732AC-78F5-4B7D-8812-9F26D4BE6FC3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F9AA-D325-4AEC-8256-D6F82430D9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732AC-78F5-4B7D-8812-9F26D4BE6FC3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F9AA-D325-4AEC-8256-D6F82430D9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732AC-78F5-4B7D-8812-9F26D4BE6FC3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F9AA-D325-4AEC-8256-D6F82430D9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732AC-78F5-4B7D-8812-9F26D4BE6FC3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2F9AA-D325-4AEC-8256-D6F82430D96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fanc-sv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fanc-sv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fanc-sv.r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fanc-sv.ru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fanc-sv.ru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fanc-sv.ru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fanc-sv.ru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fanc-sv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priemnaya@fanc-sv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2223120"/>
          </a:xfrm>
        </p:spPr>
        <p:txBody>
          <a:bodyPr>
            <a:noAutofit/>
          </a:bodyPr>
          <a:lstStyle/>
          <a:p>
            <a:pPr eaLnBrk="0" hangingPunct="0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Федеральное государственное бюджетное научное учреждение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«Федеральный аграрный научный центр Северо-Востока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имени Н.В. Рудницкого»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ФГБНУ ФАНЦ Северо-Востока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>Влияние комплексных </a:t>
            </a:r>
            <a:r>
              <a:rPr lang="ru-RU" sz="2400" b="1" dirty="0" err="1" smtClean="0"/>
              <a:t>органо-минеральных</a:t>
            </a:r>
            <a:r>
              <a:rPr lang="ru-RU" sz="2400" b="1" dirty="0" smtClean="0"/>
              <a:t> удобрений и биопрепаратов производства ООО «</a:t>
            </a:r>
            <a:r>
              <a:rPr lang="ru-RU" sz="2400" b="1" dirty="0" err="1" smtClean="0"/>
              <a:t>Спецхимагро</a:t>
            </a:r>
            <a:r>
              <a:rPr lang="ru-RU" sz="2400" b="1" dirty="0" smtClean="0"/>
              <a:t>» </a:t>
            </a:r>
            <a:br>
              <a:rPr lang="ru-RU" sz="2400" b="1" dirty="0" smtClean="0"/>
            </a:br>
            <a:r>
              <a:rPr lang="ru-RU" sz="2400" b="1" dirty="0" smtClean="0"/>
              <a:t>на урожайность сельскохозяйственных культур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789040"/>
            <a:ext cx="8229600" cy="2337123"/>
          </a:xfrm>
        </p:spPr>
        <p:txBody>
          <a:bodyPr>
            <a:normAutofit fontScale="32500" lnSpcReduction="20000"/>
          </a:bodyPr>
          <a:lstStyle/>
          <a:p>
            <a:pPr algn="r">
              <a:buNone/>
            </a:pPr>
            <a:endParaRPr lang="ru-RU" sz="1600" dirty="0" smtClean="0"/>
          </a:p>
          <a:p>
            <a:pPr algn="r">
              <a:buNone/>
            </a:pPr>
            <a:endParaRPr lang="ru-RU" sz="1600" dirty="0" smtClean="0"/>
          </a:p>
          <a:p>
            <a:pPr algn="r">
              <a:buNone/>
            </a:pPr>
            <a:endParaRPr lang="ru-RU" sz="1600" dirty="0" smtClean="0"/>
          </a:p>
          <a:p>
            <a:pPr algn="r">
              <a:buNone/>
            </a:pPr>
            <a:endParaRPr lang="ru-RU" sz="1600" dirty="0" smtClean="0"/>
          </a:p>
          <a:p>
            <a:pPr algn="r">
              <a:buNone/>
            </a:pPr>
            <a:endParaRPr lang="ru-RU" sz="1600" dirty="0" smtClean="0"/>
          </a:p>
          <a:p>
            <a:pPr algn="r">
              <a:buNone/>
            </a:pPr>
            <a:endParaRPr lang="ru-RU" sz="1600" dirty="0" smtClean="0"/>
          </a:p>
          <a:p>
            <a:pPr algn="r">
              <a:buNone/>
            </a:pPr>
            <a:endParaRPr lang="ru-RU" sz="1600" dirty="0" smtClean="0"/>
          </a:p>
          <a:p>
            <a:pPr algn="r">
              <a:buNone/>
            </a:pPr>
            <a:endParaRPr lang="ru-RU" sz="1600" dirty="0" smtClean="0"/>
          </a:p>
          <a:p>
            <a:pPr algn="r">
              <a:buNone/>
            </a:pPr>
            <a:endParaRPr lang="ru-RU" sz="1600" dirty="0" smtClean="0"/>
          </a:p>
          <a:p>
            <a:pPr algn="r">
              <a:buNone/>
            </a:pPr>
            <a:endParaRPr lang="ru-RU" sz="1600" dirty="0" smtClean="0"/>
          </a:p>
          <a:p>
            <a:pPr algn="r">
              <a:buNone/>
            </a:pPr>
            <a:endParaRPr lang="ru-RU" sz="1600" dirty="0" smtClean="0"/>
          </a:p>
          <a:p>
            <a:pPr algn="r">
              <a:buNone/>
            </a:pPr>
            <a:r>
              <a:rPr lang="ru-RU" sz="4500" b="1" dirty="0" smtClean="0"/>
              <a:t>Ф.А. Попов</a:t>
            </a:r>
            <a:r>
              <a:rPr lang="ru-RU" sz="4500" dirty="0" smtClean="0"/>
              <a:t>, старший научный сотрудник  </a:t>
            </a:r>
          </a:p>
          <a:p>
            <a:pPr algn="r">
              <a:buNone/>
            </a:pPr>
            <a:r>
              <a:rPr lang="ru-RU" sz="4500" dirty="0" smtClean="0"/>
              <a:t>отдела земледелия, </a:t>
            </a:r>
          </a:p>
          <a:p>
            <a:pPr algn="r">
              <a:buNone/>
            </a:pPr>
            <a:r>
              <a:rPr lang="ru-RU" sz="4500" dirty="0" smtClean="0"/>
              <a:t>агрохимии и кормопроизводства, </a:t>
            </a:r>
          </a:p>
          <a:p>
            <a:pPr algn="r">
              <a:buNone/>
            </a:pPr>
            <a:r>
              <a:rPr lang="ru-RU" sz="4500" dirty="0" smtClean="0"/>
              <a:t>зав. лабораторией, </a:t>
            </a:r>
          </a:p>
          <a:p>
            <a:pPr algn="r">
              <a:buNone/>
            </a:pPr>
            <a:r>
              <a:rPr lang="ru-RU" sz="4500" dirty="0" smtClean="0"/>
              <a:t>кандидат с.-х. наук</a:t>
            </a:r>
            <a:endParaRPr lang="ru-RU" sz="4500" dirty="0"/>
          </a:p>
        </p:txBody>
      </p:sp>
      <p:pic>
        <p:nvPicPr>
          <p:cNvPr id="4" name="Picture 2" descr="ФГБНУ ФАНЦ Северо-Востока">
            <a:hlinkClick r:id="rId2" tooltip="ФГБНУ ФАНЦ Северо-Востока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09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Урожайность зерна озимой ржи сорта Фаленская 4 (2013 г.)</a:t>
            </a: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908720"/>
          <a:ext cx="8136904" cy="2202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0376"/>
                <a:gridCol w="2152192"/>
                <a:gridCol w="3024336"/>
              </a:tblGrid>
              <a:tr h="49606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Срок и доза внесения препарата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Урожай зерна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4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ц</a:t>
                      </a: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/га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Отклонение от контроля, </a:t>
                      </a:r>
                      <a:r>
                        <a:rPr lang="ru-RU" sz="14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ц</a:t>
                      </a: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/га 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(%)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887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Без препарата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25,5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887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Осень (3 л/га)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30,4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+4,9 (+19,4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 anchor="ctr"/>
                </a:tc>
              </a:tr>
              <a:tr h="22887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Осень (6 л/га)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28,6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+3,1 (+12,0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 anchor="ctr"/>
                </a:tc>
              </a:tr>
              <a:tr h="22887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Весна (3 л/га)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28,4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+2,9 (+11,5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 anchor="ctr"/>
                </a:tc>
              </a:tr>
              <a:tr h="22887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Весна (6 л/га)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28,3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+2,8 (+11,2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 anchor="ctr"/>
                </a:tc>
              </a:tr>
              <a:tr h="22887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Осень +весна (3 л/га)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28,1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+2,6 (+10,1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 anchor="ctr"/>
                </a:tc>
              </a:tr>
              <a:tr h="22887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Осень +весна (6 л/га)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28,1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+2,6 (+10,1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467544" y="3933056"/>
          <a:ext cx="8229600" cy="2620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8456"/>
                <a:gridCol w="810344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847224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Доза препарата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Клевер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луговой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Кировский 159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Редька + вика +овес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Рапс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яровой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Яровая </a:t>
                      </a: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пшеница Свеча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ц</a:t>
                      </a: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/га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+-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ц</a:t>
                      </a: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/га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+-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ц</a:t>
                      </a: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/га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+-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ц</a:t>
                      </a: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/га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+-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Без препарата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151,2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132,0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88,8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27,3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3 л/га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181,3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+30,1 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(+19,9%)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144,7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+12,7 (+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9,8%)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122,6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+33,8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(+38,1%)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29,8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+2,5 (+9,2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%)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6 л/га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174,8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23,6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(+15,9%)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146,4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+14,4 (+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10,6%)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155,2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+66,4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(+74,8%)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28,3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+1,0 (+3,7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%)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>
          <a:xfrm>
            <a:off x="539552" y="3284984"/>
            <a:ext cx="8229600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Урожайность зеленой массы клевера и однолетних трав,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зерна яровой пшеницы (2013 г.)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2" descr="ФГБНУ ФАНЦ Северо-Востока">
            <a:hlinkClick r:id="rId2" tooltip="ФГБНУ ФАНЦ Северо-Востока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09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Урожайность зеленой массы клевера и однолетних трав (2014 г.)</a:t>
            </a:r>
            <a:endParaRPr lang="ru-RU" sz="18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67544" y="1124744"/>
          <a:ext cx="8229599" cy="214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056591"/>
                <a:gridCol w="1296144"/>
                <a:gridCol w="1080120"/>
                <a:gridCol w="1296144"/>
                <a:gridCol w="1008112"/>
                <a:gridCol w="1316831"/>
              </a:tblGrid>
              <a:tr h="37084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Доза препарата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Клевер луговой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Горох +пшеница +овес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Овес +люпин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ц</a:t>
                      </a: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/га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Отклонение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ц</a:t>
                      </a: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/га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Отклонение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ц</a:t>
                      </a: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/га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Отклонение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Без препарата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119,3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121,8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162,4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3 л/га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126,5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+7,2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(+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6,0%)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132,6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10,8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(+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8,9 %)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166,7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+4,3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(+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2,6%)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6 л/га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151,9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32,6 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(+27,3%)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147,0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25,2 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(+20,7%)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191,4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29,0 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(+17,8%)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11" name="Содержимое 6"/>
          <p:cNvGraphicFramePr>
            <a:graphicFrameLocks/>
          </p:cNvGraphicFramePr>
          <p:nvPr/>
        </p:nvGraphicFramePr>
        <p:xfrm>
          <a:off x="1187624" y="4077072"/>
          <a:ext cx="6984776" cy="219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1368152"/>
                <a:gridCol w="1368152"/>
                <a:gridCol w="1368152"/>
                <a:gridCol w="1512168"/>
              </a:tblGrid>
              <a:tr h="37084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Доза препарата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Озимая </a:t>
                      </a: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рожь Фаленская 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Яровая </a:t>
                      </a: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пшеница Свеча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ц</a:t>
                      </a: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/га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+-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ц</a:t>
                      </a: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/га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+-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8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Без препарата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24,4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22,0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3 л/га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28,3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+3,9 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(+16,0)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22,5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+0,5 (+2,3%)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6 л/га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26,9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+2,5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(+10,2)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23,7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+1,7 (+7,7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%)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1 л/т семян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26,1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+4,1 (+18,6%)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2" name="Заголовок 1"/>
          <p:cNvSpPr txBox="1">
            <a:spLocks/>
          </p:cNvSpPr>
          <p:nvPr/>
        </p:nvSpPr>
        <p:spPr>
          <a:xfrm>
            <a:off x="539552" y="3356992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Урожайность зерна озимой ржи и яровой пшеницы (2014 г.)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2" descr="ФГБНУ ФАНЦ Северо-Востока">
            <a:hlinkClick r:id="rId2" tooltip="ФГБНУ ФАНЦ Северо-Востока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09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Урожайность зерновых культур и однолетних трав (2016 г.)</a:t>
            </a: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6" y="908720"/>
          <a:ext cx="8640964" cy="171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4111"/>
                <a:gridCol w="786104"/>
                <a:gridCol w="960107"/>
                <a:gridCol w="960107"/>
                <a:gridCol w="960107"/>
                <a:gridCol w="960107"/>
                <a:gridCol w="960107"/>
                <a:gridCol w="991203"/>
                <a:gridCol w="929011"/>
              </a:tblGrid>
              <a:tr h="282704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Доза препарата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Яровая </a:t>
                      </a: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пшеница сорт Свеча (зерно)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Вика +пшеница +овес (зерно)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Вика +овес +</a:t>
                      </a: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редька (зеленая масса)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Вика +</a:t>
                      </a: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овес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(зеленая масса)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ц</a:t>
                      </a: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/га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+-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ц</a:t>
                      </a: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/га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+-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ц</a:t>
                      </a: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/га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+-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ц</a:t>
                      </a: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/га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+-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Без препарата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31,7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27,7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92,3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86,0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3 л/га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32,5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+0,8 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(+2,5 %)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32,3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+4,6 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(+16,6%)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108,2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15,9 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(+17,2%)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98,3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12,3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(+14,3%)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467544" y="2420888"/>
            <a:ext cx="82296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Урожайность зерна ячменя сорта Лель (2016 г.)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39552" y="4509120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Поражение зерновых культур корневыми гнилями (2016 г.)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827584" y="2841992"/>
          <a:ext cx="7272808" cy="171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8202"/>
                <a:gridCol w="1818202"/>
                <a:gridCol w="1818202"/>
                <a:gridCol w="1818202"/>
              </a:tblGrid>
              <a:tr h="37084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Доза и вид препарата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Урожайность, </a:t>
                      </a:r>
                      <a:r>
                        <a:rPr lang="ru-RU" sz="14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ц</a:t>
                      </a: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/га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Отклонение от контроля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ц</a:t>
                      </a: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/га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442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Без препарата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39,5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</a:tr>
              <a:tr h="1970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3 л/га с </a:t>
                      </a: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Бенорадом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44,9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+5,4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+13,7</a:t>
                      </a:r>
                    </a:p>
                  </a:txBody>
                  <a:tcPr marL="68580" marR="68580" marT="0" marB="0" anchor="ctr"/>
                </a:tc>
              </a:tr>
              <a:tr h="19975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3 л/га с мелассой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41,0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+1,5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+3,8</a:t>
                      </a:r>
                    </a:p>
                  </a:txBody>
                  <a:tcPr marL="68580" marR="68580" marT="0" marB="0" anchor="ctr"/>
                </a:tc>
              </a:tr>
              <a:tr h="202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25 л/га КАС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45,8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+6,3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+15,9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67544" y="5013176"/>
          <a:ext cx="8136905" cy="1836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7381"/>
                <a:gridCol w="1627381"/>
                <a:gridCol w="1627381"/>
                <a:gridCol w="1627381"/>
                <a:gridCol w="1627381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Доза препарата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Calibri"/>
                          <a:cs typeface="Times New Roman"/>
                        </a:rPr>
                        <a:t>Пораженность 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Calibri"/>
                          <a:cs typeface="Times New Roman"/>
                        </a:rPr>
                        <a:t>растений, %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Calibri"/>
                          <a:cs typeface="Times New Roman"/>
                        </a:rPr>
                        <a:t>Отклонение от контроля, %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Развитие болезни, %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Calibri"/>
                          <a:cs typeface="Times New Roman"/>
                        </a:rPr>
                        <a:t>Отклонение от контроля, %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1832"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Яровая пшеница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 Без обработки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20,3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­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12,0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­</a:t>
                      </a:r>
                    </a:p>
                  </a:txBody>
                  <a:tcPr marL="68580" marR="68580" marT="0" marB="0" anchor="ctr"/>
                </a:tc>
              </a:tr>
              <a:tr h="1440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3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л/га с </a:t>
                      </a:r>
                      <a:r>
                        <a:rPr lang="ru-RU" sz="1400" dirty="0" err="1" smtClean="0">
                          <a:latin typeface="Times New Roman"/>
                          <a:ea typeface="Calibri"/>
                          <a:cs typeface="Times New Roman"/>
                        </a:rPr>
                        <a:t>Бенорадом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14,4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‑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8,2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‑3,8</a:t>
                      </a:r>
                    </a:p>
                  </a:txBody>
                  <a:tcPr marL="68580" marR="68580" marT="0" marB="0" anchor="ctr"/>
                </a:tc>
              </a:tr>
              <a:tr h="146680"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Ячмень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93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 Без обработки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26,5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­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11,9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­</a:t>
                      </a:r>
                    </a:p>
                  </a:txBody>
                  <a:tcPr marL="68580" marR="68580" marT="0" marB="0" anchor="ctr"/>
                </a:tc>
              </a:tr>
              <a:tr h="2240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3 л/га с </a:t>
                      </a: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Бенорадом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10,2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‑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16,3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6,8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­5,1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9" name="Picture 2" descr="ФГБНУ ФАНЦ Северо-Востока">
            <a:hlinkClick r:id="rId2" tooltip="ФГБНУ ФАНЦ Северо-Востока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09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Урожайность зерна ячменя сорта Лель (2017 г.)</a:t>
            </a: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908720"/>
          <a:ext cx="8229600" cy="1438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7261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Доза препарата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Урожайность, </a:t>
                      </a:r>
                      <a:r>
                        <a:rPr lang="ru-RU" sz="14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ц</a:t>
                      </a: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/га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Отклонение от 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контроля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99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ц</a:t>
                      </a: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/га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91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Без </a:t>
                      </a: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обработки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30,2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‑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‑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09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>
                          <a:latin typeface="Times New Roman"/>
                          <a:ea typeface="Calibri"/>
                          <a:cs typeface="Times New Roman"/>
                        </a:rPr>
                        <a:t>0,2 л/га «ГРОУ-А»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32,1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+1,9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+6,3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>
                          <a:latin typeface="Times New Roman"/>
                          <a:ea typeface="Calibri"/>
                          <a:cs typeface="Times New Roman"/>
                        </a:rPr>
                        <a:t>0,5 л/га «ГРОУ-А»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33,3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+3,1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+10,3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440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>
                          <a:latin typeface="Times New Roman"/>
                          <a:ea typeface="Calibri"/>
                          <a:cs typeface="Times New Roman"/>
                        </a:rPr>
                        <a:t>1,0 л/га «ГРОУ-А»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32,9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+2,7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+8,9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395536" y="2348880"/>
            <a:ext cx="8229600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Пораженность растений ячменя корневыми гнилями (2017 г.)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39553" y="2924944"/>
          <a:ext cx="8136905" cy="1446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7381"/>
                <a:gridCol w="1627381"/>
                <a:gridCol w="1627381"/>
                <a:gridCol w="1627381"/>
                <a:gridCol w="1627381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Доза препарата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Пораженность 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растений, %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Отклонение от контроля, %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Развитие болезни, %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Отклонение от контроля, %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135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Без обработки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‑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12,4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‑</a:t>
                      </a:r>
                    </a:p>
                  </a:txBody>
                  <a:tcPr marL="68580" marR="68580" marT="0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10" dirty="0">
                          <a:latin typeface="Times New Roman"/>
                          <a:ea typeface="Calibri"/>
                          <a:cs typeface="Times New Roman"/>
                        </a:rPr>
                        <a:t>0,2 л/га «ГРОУ-А»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11,5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-12,0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6,8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-5,6</a:t>
                      </a:r>
                    </a:p>
                  </a:txBody>
                  <a:tcPr marL="68580" marR="68580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10" dirty="0">
                          <a:latin typeface="Times New Roman"/>
                          <a:ea typeface="Calibri"/>
                          <a:cs typeface="Times New Roman"/>
                        </a:rPr>
                        <a:t>0,5 л/га «ГРОУ-А»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11,5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-12,0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6,3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-6,1</a:t>
                      </a:r>
                    </a:p>
                  </a:txBody>
                  <a:tcPr marL="68580" marR="68580" marT="0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10" dirty="0">
                          <a:latin typeface="Times New Roman"/>
                          <a:ea typeface="Calibri"/>
                          <a:cs typeface="Times New Roman"/>
                        </a:rPr>
                        <a:t>1,0 л/га «ГРОУ-А»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13,5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-10,0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7,5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-4,9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539552" y="4437112"/>
            <a:ext cx="8229600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Пораженность</a:t>
            </a:r>
            <a:r>
              <a:rPr kumimoji="0" lang="ru-RU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растений ячменя листостебельными заболеваниями (2017 г.)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39552" y="4941168"/>
          <a:ext cx="8208914" cy="1767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1008112"/>
                <a:gridCol w="936104"/>
                <a:gridCol w="1224136"/>
                <a:gridCol w="1038974"/>
                <a:gridCol w="1172702"/>
                <a:gridCol w="1172702"/>
              </a:tblGrid>
              <a:tr h="37084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Доза препарата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Бурая 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ржавчина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Сетчатая </a:t>
                      </a: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пятнистость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Стеблевая пятнистость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Септориоз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53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+-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+-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055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Без обработки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31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74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 anchor="ctr"/>
                </a:tc>
              </a:tr>
              <a:tr h="2132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10" dirty="0">
                          <a:latin typeface="Times New Roman"/>
                          <a:ea typeface="Calibri"/>
                          <a:cs typeface="Times New Roman"/>
                        </a:rPr>
                        <a:t>0,2 л/га «ГРОУ-А»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32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-42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</a:tr>
              <a:tr h="14387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10" dirty="0">
                          <a:latin typeface="Times New Roman"/>
                          <a:ea typeface="Calibri"/>
                          <a:cs typeface="Times New Roman"/>
                        </a:rPr>
                        <a:t>0,5 л/га «ГРОУ-А»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-23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-52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</a:tr>
              <a:tr h="2185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10" dirty="0">
                          <a:latin typeface="Times New Roman"/>
                          <a:ea typeface="Calibri"/>
                          <a:cs typeface="Times New Roman"/>
                        </a:rPr>
                        <a:t>1,0 л/га «ГРОУ-А»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-14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41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-33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9" name="Picture 2" descr="ФГБНУ ФАНЦ Северо-Востока">
            <a:hlinkClick r:id="rId2" tooltip="ФГБНУ ФАНЦ Северо-Востока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09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Урожайность ячменя сорта Эколог и овса сорта </a:t>
            </a:r>
            <a:r>
              <a:rPr lang="ru-RU" sz="1800" dirty="0" err="1" smtClean="0"/>
              <a:t>Сельма</a:t>
            </a:r>
            <a:r>
              <a:rPr lang="ru-RU" sz="1800" dirty="0" smtClean="0"/>
              <a:t> (2018 г.)</a:t>
            </a:r>
            <a:endParaRPr lang="ru-RU" sz="18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5536" y="2348880"/>
            <a:ext cx="8229600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Пораженность растений ячменя корневыми гнилями (2017 г.)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39552" y="3501008"/>
          <a:ext cx="8136905" cy="2856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1"/>
                <a:gridCol w="1526571"/>
                <a:gridCol w="1627381"/>
                <a:gridCol w="1627381"/>
                <a:gridCol w="1627381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Доза препарата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Пораженность 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растений, %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Отклонение от контроля, %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Развитие болезни, %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Отклонение от контроля, %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1352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Ячмень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13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Без </a:t>
                      </a: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обработки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25,0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‑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14,0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‑</a:t>
                      </a:r>
                    </a:p>
                  </a:txBody>
                  <a:tcPr marL="68580" marR="68580" marT="0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0,5 л/га «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GROW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-С»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12,0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‑13,0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7,5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-6,5</a:t>
                      </a:r>
                    </a:p>
                  </a:txBody>
                  <a:tcPr marL="68580" marR="68580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0,5 л/га «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GROW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-Н»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‑5,0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11,5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-2,5</a:t>
                      </a:r>
                    </a:p>
                  </a:txBody>
                  <a:tcPr marL="68580" marR="68580" marT="0" marB="0" anchor="ctr"/>
                </a:tc>
              </a:tr>
              <a:tr h="288032">
                <a:tc gridSpan="5"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Овес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Без </a:t>
                      </a: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обработки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26,0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‑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17,5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0,5 л/га «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GROW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-С»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16,0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‑10,0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10,5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‑7,0</a:t>
                      </a:r>
                    </a:p>
                  </a:txBody>
                  <a:tcPr marL="68580" marR="68580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0,5 л/га «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GROW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-Н»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19,0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‑7,0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13,5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‑4,0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539552" y="2852936"/>
            <a:ext cx="8229600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Пораженность</a:t>
            </a:r>
            <a:r>
              <a:rPr kumimoji="0" lang="ru-RU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растений ячменя и овса </a:t>
            </a:r>
            <a:r>
              <a:rPr kumimoji="0" lang="ru-RU" sz="1800" b="0" i="0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корневыми гнилями(2018 </a:t>
            </a:r>
            <a:r>
              <a:rPr kumimoji="0" lang="ru-RU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г.)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" name="Содержимое 6"/>
          <p:cNvGraphicFramePr>
            <a:graphicFrameLocks/>
          </p:cNvGraphicFramePr>
          <p:nvPr/>
        </p:nvGraphicFramePr>
        <p:xfrm>
          <a:off x="467544" y="908720"/>
          <a:ext cx="8208911" cy="1782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1231161"/>
                <a:gridCol w="1801956"/>
                <a:gridCol w="1501630"/>
                <a:gridCol w="1801956"/>
              </a:tblGrid>
              <a:tr h="298832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Доза препарата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Ячмень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Овес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ц</a:t>
                      </a: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/га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Отклонение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ц</a:t>
                      </a: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/га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Отклонение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Без </a:t>
                      </a: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обработки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20,9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‑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19,3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‑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0,5 л/га «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GROW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-С»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23,7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+2,8 (</a:t>
                      </a:r>
                      <a:r>
                        <a:rPr lang="ru-RU" sz="140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+13,4)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20,0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+0,7 (+3,6)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0,5 л/га «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GROW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-Н»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22,8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+1,9 (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+9,1)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20,8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+1,5 (+7,8)</a:t>
                      </a:r>
                      <a:endParaRPr lang="ru-RU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8" name="Picture 2" descr="ФГБНУ ФАНЦ Северо-Востока">
            <a:hlinkClick r:id="rId2" tooltip="ФГБНУ ФАНЦ Северо-Востока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09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490066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Урожайность зерна озимой ржи сорта Графиня (2019 г.)</a:t>
            </a: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340768"/>
          <a:ext cx="8229600" cy="136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1810544"/>
                <a:gridCol w="2057400"/>
                <a:gridCol w="2057400"/>
              </a:tblGrid>
              <a:tr h="17261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Доза препарата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Урожайность, </a:t>
                      </a:r>
                      <a:r>
                        <a:rPr lang="ru-RU" sz="14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ц</a:t>
                      </a: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/га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Отклонение от 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контроля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99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ц</a:t>
                      </a: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/га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91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Без обработки (контроль)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16,5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09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spc="-10"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GROW</a:t>
                      </a: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-А</a:t>
                      </a:r>
                      <a:r>
                        <a:rPr lang="ru-RU" sz="1400" spc="-10"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21,9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+5,4</a:t>
                      </a:r>
                      <a:endParaRPr lang="ru-RU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+32,7</a:t>
                      </a:r>
                      <a:endParaRPr lang="ru-RU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GROW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-А</a:t>
                      </a:r>
                      <a:r>
                        <a:rPr lang="ru-RU" sz="1400" spc="-10" dirty="0">
                          <a:latin typeface="Times New Roman"/>
                          <a:ea typeface="Calibri"/>
                          <a:cs typeface="Times New Roman"/>
                        </a:rPr>
                        <a:t>» модифицированный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24,8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+8,3</a:t>
                      </a:r>
                      <a:endParaRPr lang="ru-RU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+50,3</a:t>
                      </a:r>
                      <a:endParaRPr lang="ru-RU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395536" y="3212976"/>
            <a:ext cx="8229600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Пораженность растений озимой ржи</a:t>
            </a:r>
            <a:r>
              <a:rPr kumimoji="0" lang="ru-RU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корневыми гнилями (2019 г.)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39552" y="4077072"/>
          <a:ext cx="8136905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7381"/>
                <a:gridCol w="1627381"/>
                <a:gridCol w="1627381"/>
                <a:gridCol w="1627381"/>
                <a:gridCol w="1627381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Доза препарата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Пораженность 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растений, %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Отклонение от контроля, %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Развитие болезни, %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Отклонение от контроля, %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13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Без обработки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(контроль)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48,5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‑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20,5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‑</a:t>
                      </a:r>
                    </a:p>
                  </a:txBody>
                  <a:tcPr marL="68580" marR="68580" marT="0" marB="0" anchor="ctr"/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spc="-10">
                          <a:latin typeface="Times New Roman"/>
                          <a:ea typeface="Calibri"/>
                          <a:cs typeface="Times New Roman"/>
                        </a:rPr>
                        <a:t> «</a:t>
                      </a: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GROW</a:t>
                      </a: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-А</a:t>
                      </a:r>
                      <a:r>
                        <a:rPr lang="ru-RU" sz="1400" spc="-10"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33,5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-15,0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14,0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-6,5</a:t>
                      </a:r>
                    </a:p>
                  </a:txBody>
                  <a:tcPr marL="68580" marR="68580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spc="-10">
                          <a:latin typeface="Times New Roman"/>
                          <a:ea typeface="Calibri"/>
                          <a:cs typeface="Times New Roman"/>
                        </a:rPr>
                        <a:t> «</a:t>
                      </a: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GROW</a:t>
                      </a: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-А</a:t>
                      </a:r>
                      <a:r>
                        <a:rPr lang="ru-RU" sz="1400" spc="-10">
                          <a:latin typeface="Times New Roman"/>
                          <a:ea typeface="Calibri"/>
                          <a:cs typeface="Times New Roman"/>
                        </a:rPr>
                        <a:t>» мод.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31,7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-16,8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12,6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-7,9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9" name="Picture 2" descr="ФГБНУ ФАНЦ Северо-Востока">
            <a:hlinkClick r:id="rId2" tooltip="ФГБНУ ФАНЦ Северо-Востока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09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dirty="0" smtClean="0">
                <a:latin typeface="Arial Black" pitchFamily="34" charset="0"/>
              </a:rPr>
              <a:t>ФГБНУ ФАНЦ Северо-Востока</a:t>
            </a:r>
          </a:p>
          <a:p>
            <a:pPr algn="ctr">
              <a:buNone/>
            </a:pPr>
            <a:r>
              <a:rPr lang="ru-RU" sz="2000" dirty="0" smtClean="0">
                <a:latin typeface="Arial Black" pitchFamily="34" charset="0"/>
              </a:rPr>
              <a:t>предлагает к реализации:</a:t>
            </a:r>
          </a:p>
          <a:p>
            <a:pPr algn="ctr">
              <a:buNone/>
            </a:pPr>
            <a:endParaRPr lang="ru-RU" sz="2000" dirty="0" smtClean="0">
              <a:latin typeface="Arial Black" pitchFamily="34" charset="0"/>
            </a:endParaRPr>
          </a:p>
          <a:p>
            <a:pPr algn="ctr">
              <a:buNone/>
            </a:pPr>
            <a:endParaRPr lang="ru-RU" sz="2000" dirty="0" smtClean="0">
              <a:latin typeface="Arial Black" pitchFamily="34" charset="0"/>
            </a:endParaRPr>
          </a:p>
          <a:p>
            <a:pPr algn="ctr">
              <a:buNone/>
            </a:pPr>
            <a:endParaRPr lang="ru-RU" sz="2000" dirty="0" smtClean="0">
              <a:latin typeface="Arial Black" pitchFamily="34" charset="0"/>
            </a:endParaRPr>
          </a:p>
          <a:p>
            <a:pPr algn="ctr">
              <a:buNone/>
            </a:pPr>
            <a:endParaRPr lang="ru-RU" sz="2000" dirty="0" smtClean="0">
              <a:latin typeface="Arial Black" pitchFamily="34" charset="0"/>
            </a:endParaRPr>
          </a:p>
          <a:p>
            <a:pPr algn="ctr">
              <a:buNone/>
            </a:pPr>
            <a:endParaRPr lang="ru-RU" sz="2000" dirty="0" smtClean="0">
              <a:latin typeface="Arial Black" pitchFamily="34" charset="0"/>
            </a:endParaRPr>
          </a:p>
          <a:p>
            <a:pPr algn="ctr">
              <a:buNone/>
            </a:pPr>
            <a:endParaRPr lang="ru-RU" sz="2000" dirty="0" smtClean="0">
              <a:latin typeface="Arial Black" pitchFamily="34" charset="0"/>
            </a:endParaRPr>
          </a:p>
          <a:p>
            <a:pPr algn="ctr">
              <a:buNone/>
            </a:pPr>
            <a:endParaRPr lang="ru-RU" sz="2000" dirty="0" smtClean="0">
              <a:latin typeface="Arial Black" pitchFamily="34" charset="0"/>
            </a:endParaRPr>
          </a:p>
          <a:p>
            <a:pPr algn="ctr">
              <a:buNone/>
            </a:pPr>
            <a:endParaRPr lang="ru-RU" sz="2000" dirty="0" smtClean="0">
              <a:latin typeface="Arial Black" pitchFamily="34" charset="0"/>
            </a:endParaRPr>
          </a:p>
          <a:p>
            <a:pPr algn="ctr">
              <a:buNone/>
            </a:pPr>
            <a:endParaRPr lang="ru-RU" sz="2000" dirty="0" smtClean="0">
              <a:latin typeface="Arial Black" pitchFamily="34" charset="0"/>
            </a:endParaRPr>
          </a:p>
          <a:p>
            <a:pPr algn="ctr">
              <a:buNone/>
            </a:pPr>
            <a:endParaRPr lang="ru-RU" sz="2000" dirty="0" smtClean="0">
              <a:latin typeface="Arial Black" pitchFamily="34" charset="0"/>
            </a:endParaRPr>
          </a:p>
          <a:p>
            <a:pPr algn="ctr">
              <a:buNone/>
            </a:pPr>
            <a:endParaRPr lang="ru-RU" sz="2000" dirty="0" smtClean="0">
              <a:latin typeface="Arial Black" pitchFamily="34" charset="0"/>
            </a:endParaRPr>
          </a:p>
          <a:p>
            <a:pPr algn="ctr">
              <a:buNone/>
            </a:pPr>
            <a:endParaRPr lang="ru-RU" sz="2000" dirty="0" smtClean="0">
              <a:latin typeface="Arial Black" pitchFamily="34" charset="0"/>
            </a:endParaRPr>
          </a:p>
          <a:p>
            <a:pPr algn="ctr">
              <a:buNone/>
            </a:pPr>
            <a:endParaRPr lang="ru-RU" sz="2000" dirty="0" smtClean="0">
              <a:latin typeface="Arial Black" pitchFamily="34" charset="0"/>
            </a:endParaRPr>
          </a:p>
          <a:p>
            <a:pPr algn="ctr">
              <a:buNone/>
            </a:pPr>
            <a:endParaRPr lang="ru-RU" sz="2000" dirty="0" smtClean="0">
              <a:latin typeface="Arial Black" pitchFamily="34" charset="0"/>
            </a:endParaRPr>
          </a:p>
          <a:p>
            <a:pPr algn="just">
              <a:buNone/>
            </a:pPr>
            <a:endParaRPr lang="ru-RU" sz="1800" dirty="0" smtClean="0">
              <a:latin typeface="Arial Black" pitchFamily="34" charset="0"/>
            </a:endParaRPr>
          </a:p>
          <a:p>
            <a:pPr algn="just">
              <a:buNone/>
            </a:pPr>
            <a:endParaRPr lang="ru-RU" sz="1800" dirty="0"/>
          </a:p>
        </p:txBody>
      </p:sp>
      <p:pic>
        <p:nvPicPr>
          <p:cNvPr id="4" name="Picture 2" descr="ФГБНУ ФАНЦ Северо-Востока">
            <a:hlinkClick r:id="rId2" tooltip="ФГБНУ ФАНЦ Северо-Востока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980728"/>
            <a:ext cx="8509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39552" y="1052736"/>
          <a:ext cx="8424936" cy="54182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6264696"/>
              </a:tblGrid>
              <a:tr h="369087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FFFF00"/>
                          </a:solidFill>
                        </a:rPr>
                        <a:t>семена сельскохозяйственных культур</a:t>
                      </a:r>
                      <a:endParaRPr lang="ru-RU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9087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Озимая рожь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Вятка 2, Кировская 89,</a:t>
                      </a:r>
                      <a:r>
                        <a:rPr lang="ru-RU" baseline="0" dirty="0" smtClean="0"/>
                        <a:t> Фаленская 4, Рушник, Флора, Графиня</a:t>
                      </a:r>
                      <a:endParaRPr lang="ru-RU" dirty="0"/>
                    </a:p>
                  </a:txBody>
                  <a:tcPr anchor="ctr"/>
                </a:tc>
              </a:tr>
              <a:tr h="369087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Пшеница яровая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Баженка, Приокская, Ирень</a:t>
                      </a:r>
                      <a:endParaRPr lang="ru-RU" dirty="0"/>
                    </a:p>
                  </a:txBody>
                  <a:tcPr anchor="ctr"/>
                </a:tc>
              </a:tr>
              <a:tr h="369087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Ячмень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Эколог, Новичок, Тандем, Родник Прикамья, Зазерский 85, Памяти Родиной, </a:t>
                      </a:r>
                      <a:endParaRPr lang="ru-RU" dirty="0"/>
                    </a:p>
                  </a:txBody>
                  <a:tcPr anchor="ctr"/>
                </a:tc>
              </a:tr>
              <a:tr h="369087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Овес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пленчатые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Аргамак, Дэнс, Аватар, Сапсан,</a:t>
                      </a:r>
                      <a:r>
                        <a:rPr lang="ru-RU" baseline="0" dirty="0" smtClean="0"/>
                        <a:t> </a:t>
                      </a:r>
                    </a:p>
                    <a:p>
                      <a:r>
                        <a:rPr lang="ru-RU" baseline="0" dirty="0" smtClean="0"/>
                        <a:t>голозерные Вятский, Першерон</a:t>
                      </a:r>
                      <a:endParaRPr lang="ru-RU" dirty="0"/>
                    </a:p>
                  </a:txBody>
                  <a:tcPr anchor="ctr"/>
                </a:tc>
              </a:tr>
              <a:tr h="369087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Горох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Рябчик, Фаленский</a:t>
                      </a:r>
                      <a:r>
                        <a:rPr lang="ru-RU" baseline="0" dirty="0" smtClean="0"/>
                        <a:t> усатый, Вита, Фаленский юбилейный</a:t>
                      </a:r>
                      <a:endParaRPr lang="ru-RU" dirty="0"/>
                    </a:p>
                  </a:txBody>
                  <a:tcPr anchor="ctr"/>
                </a:tc>
              </a:tr>
              <a:tr h="369087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Картофель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Алиса, Виза, Чайка, Вираж, Голубка, Глория</a:t>
                      </a:r>
                      <a:endParaRPr lang="ru-RU" dirty="0"/>
                    </a:p>
                  </a:txBody>
                  <a:tcPr anchor="ctr"/>
                </a:tc>
              </a:tr>
              <a:tr h="369087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Клевер луговой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Кировский 159, Фаленский 1, Фаленский 86, Дымковский, Витязь, Трио, Мартум, Орфей, Кудесник,</a:t>
                      </a:r>
                      <a:r>
                        <a:rPr lang="ru-RU" baseline="0" dirty="0" smtClean="0"/>
                        <a:t> Кретуновский, Грин, Трифон, Шанс</a:t>
                      </a:r>
                      <a:endParaRPr lang="ru-RU" dirty="0"/>
                    </a:p>
                  </a:txBody>
                  <a:tcPr anchor="ctr"/>
                </a:tc>
              </a:tr>
              <a:tr h="369087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Клевер</a:t>
                      </a:r>
                      <a:r>
                        <a:rPr lang="en-US" b="1" dirty="0" smtClean="0"/>
                        <a:t> </a:t>
                      </a:r>
                      <a:r>
                        <a:rPr lang="ru-RU" b="1" dirty="0" smtClean="0"/>
                        <a:t>гибридный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Фалей, Фрегат, Фламинго</a:t>
                      </a:r>
                      <a:endParaRPr lang="ru-RU" dirty="0"/>
                    </a:p>
                  </a:txBody>
                  <a:tcPr anchor="ctr"/>
                </a:tc>
              </a:tr>
              <a:tr h="369087"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FF00"/>
                          </a:solidFill>
                        </a:rPr>
                        <a:t>высококачественный посадочный материал плодово-ягодных</a:t>
                      </a:r>
                      <a:r>
                        <a:rPr lang="ru-RU" b="1" baseline="0" dirty="0" smtClean="0">
                          <a:solidFill>
                            <a:srgbClr val="FFFF00"/>
                          </a:solidFill>
                        </a:rPr>
                        <a:t> культур</a:t>
                      </a:r>
                      <a:endParaRPr lang="ru-RU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9087">
                <a:tc gridSpan="2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1800" dirty="0" smtClean="0">
                          <a:latin typeface="Arial Black" pitchFamily="34" charset="0"/>
                        </a:rPr>
                        <a:t>тел. 8(8332)33-10-03</a:t>
                      </a:r>
                      <a:r>
                        <a:rPr lang="en-US" sz="1800" baseline="0" dirty="0" smtClean="0">
                          <a:latin typeface="Arial Black" pitchFamily="34" charset="0"/>
                        </a:rPr>
                        <a:t> </a:t>
                      </a:r>
                      <a:r>
                        <a:rPr lang="en-US" sz="1800" b="0" dirty="0" smtClean="0">
                          <a:latin typeface="Arial Black" pitchFamily="34" charset="0"/>
                        </a:rPr>
                        <a:t>e-mail: </a:t>
                      </a:r>
                      <a:r>
                        <a:rPr lang="en-US" sz="1800" b="0" dirty="0" smtClean="0">
                          <a:latin typeface="Arial Black" pitchFamily="34" charset="0"/>
                          <a:hlinkClick r:id="rId4"/>
                        </a:rPr>
                        <a:t>priemnaya@fanc-sv.ru</a:t>
                      </a:r>
                      <a:endParaRPr lang="en-US" sz="1800" b="0" dirty="0" smtClean="0">
                        <a:latin typeface="Arial Black" pitchFamily="34" charset="0"/>
                      </a:endParaRPr>
                    </a:p>
                    <a:p>
                      <a:pPr algn="ctr">
                        <a:buNone/>
                      </a:pPr>
                      <a:r>
                        <a:rPr lang="en-US" sz="1800" dirty="0" smtClean="0">
                          <a:latin typeface="Arial Black" pitchFamily="34" charset="0"/>
                        </a:rPr>
                        <a:t>www.fanc-sv.ru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1175</Words>
  <Application>Microsoft Office PowerPoint</Application>
  <PresentationFormat>Экран (4:3)</PresentationFormat>
  <Paragraphs>466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    Федеральное государственное бюджетное научное учреждение «Федеральный аграрный научный центр Северо-Востока  имени Н.В. Рудницкого»   ФГБНУ ФАНЦ Северо-Востока    Влияние комплексных органо-минеральных удобрений и биопрепаратов производства ООО «Спецхимагро»  на урожайность сельскохозяйственных культур</vt:lpstr>
      <vt:lpstr>Урожайность зерна озимой ржи сорта Фаленская 4 (2013 г.)</vt:lpstr>
      <vt:lpstr>Урожайность зеленой массы клевера и однолетних трав (2014 г.)</vt:lpstr>
      <vt:lpstr>Урожайность зерновых культур и однолетних трав (2016 г.)</vt:lpstr>
      <vt:lpstr>Урожайность зерна ячменя сорта Лель (2017 г.)</vt:lpstr>
      <vt:lpstr>Урожайность ячменя сорта Эколог и овса сорта Сельма (2018 г.)</vt:lpstr>
      <vt:lpstr>Урожайность зерна озимой ржи сорта Графиня (2019 г.)</vt:lpstr>
      <vt:lpstr>Слайд 8</vt:lpstr>
    </vt:vector>
  </TitlesOfParts>
  <Company>НИИСХ Северо-Востока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Козлова</dc:creator>
  <cp:lastModifiedBy>Владелец</cp:lastModifiedBy>
  <cp:revision>24</cp:revision>
  <dcterms:created xsi:type="dcterms:W3CDTF">2018-01-15T10:28:43Z</dcterms:created>
  <dcterms:modified xsi:type="dcterms:W3CDTF">2022-12-13T07:09:35Z</dcterms:modified>
</cp:coreProperties>
</file>