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0"/>
  </p:notesMasterIdLst>
  <p:sldIdLst>
    <p:sldId id="499" r:id="rId2"/>
    <p:sldId id="580" r:id="rId3"/>
    <p:sldId id="582" r:id="rId4"/>
    <p:sldId id="631" r:id="rId5"/>
    <p:sldId id="586" r:id="rId6"/>
    <p:sldId id="602" r:id="rId7"/>
    <p:sldId id="589" r:id="rId8"/>
    <p:sldId id="587" r:id="rId9"/>
    <p:sldId id="624" r:id="rId10"/>
    <p:sldId id="526" r:id="rId11"/>
    <p:sldId id="598" r:id="rId12"/>
    <p:sldId id="613" r:id="rId13"/>
    <p:sldId id="603" r:id="rId14"/>
    <p:sldId id="604" r:id="rId15"/>
    <p:sldId id="605" r:id="rId16"/>
    <p:sldId id="626" r:id="rId17"/>
    <p:sldId id="618" r:id="rId18"/>
    <p:sldId id="619" r:id="rId19"/>
    <p:sldId id="614" r:id="rId20"/>
    <p:sldId id="529" r:id="rId21"/>
    <p:sldId id="530" r:id="rId22"/>
    <p:sldId id="574" r:id="rId23"/>
    <p:sldId id="551" r:id="rId24"/>
    <p:sldId id="534" r:id="rId25"/>
    <p:sldId id="629" r:id="rId26"/>
    <p:sldId id="600" r:id="rId27"/>
    <p:sldId id="601" r:id="rId28"/>
    <p:sldId id="535" r:id="rId29"/>
    <p:sldId id="536" r:id="rId30"/>
    <p:sldId id="537" r:id="rId31"/>
    <p:sldId id="538" r:id="rId32"/>
    <p:sldId id="540" r:id="rId33"/>
    <p:sldId id="594" r:id="rId34"/>
    <p:sldId id="627" r:id="rId35"/>
    <p:sldId id="595" r:id="rId36"/>
    <p:sldId id="596" r:id="rId37"/>
    <p:sldId id="609" r:id="rId38"/>
    <p:sldId id="610" r:id="rId3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37" autoAdjust="0"/>
  </p:normalViewPr>
  <p:slideViewPr>
    <p:cSldViewPr>
      <p:cViewPr varScale="1">
        <p:scale>
          <a:sx n="65" d="100"/>
          <a:sy n="65" d="100"/>
        </p:scale>
        <p:origin x="-6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5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ru-RU" alt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endParaRPr lang="ru-RU" altLang="en-US"/>
          </a:p>
        </p:txBody>
      </p:sp>
      <p:sp>
        <p:nvSpPr>
          <p:cNvPr id="286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ru-RU" alt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B36516E3-8467-423F-9704-C6D4526F1909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CE8EF-15A0-40E4-B368-F066989D3BE6}" type="slidenum">
              <a:rPr lang="ru-RU" altLang="en-US"/>
              <a:pPr/>
              <a:t>10</a:t>
            </a:fld>
            <a:endParaRPr lang="ru-RU" altLang="en-US"/>
          </a:p>
        </p:txBody>
      </p:sp>
      <p:sp>
        <p:nvSpPr>
          <p:cNvPr id="313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0CD1F-A25B-4DA4-A4FE-C8170599D492}" type="slidenum">
              <a:rPr lang="ru-RU" altLang="en-US"/>
              <a:pPr/>
              <a:t>37</a:t>
            </a:fld>
            <a:endParaRPr lang="ru-RU" altLang="en-US"/>
          </a:p>
        </p:txBody>
      </p:sp>
      <p:sp>
        <p:nvSpPr>
          <p:cNvPr id="423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74CC2-A623-44BC-B5A9-C95842D88E67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5794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C5061-C29F-4451-A131-1A8288DD876F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1072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3A60F-CB33-4D65-930F-292E8152C5A7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1629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0300222-6B14-4874-A642-3A05983046F5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12397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D7D6705-83CF-4FAB-8474-7C078109B200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30217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B10B7-B03A-4FD8-8931-869DAE3394FF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674989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959F6-C8E4-4153-BC88-0D873874AF28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378143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4D73F-D520-476E-8B90-F62AE4AA3C67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360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6715D-F212-47E7-9B71-FB078F628392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2745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BB812-535E-4B98-8A5C-96B1D9F65E8E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7249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4C3AA-6426-4A05-8A9E-1028F1E6723A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76113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FDA6A-CCDA-406E-A842-927721B8A7F1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037100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15774-0509-4093-80D4-93DEA36EE5D1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10130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 du masque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fr-FR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fr-FR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8251B40-AFA0-4FF8-A39F-672A1567B015}" type="slidenum">
              <a:rPr lang="fr-FR" altLang="en-US"/>
              <a:pPr/>
              <a:t>‹#›</a:t>
            </a:fld>
            <a:endParaRPr lang="fr-FR" alt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8077200" y="0"/>
            <a:ext cx="1066800" cy="6858000"/>
          </a:xfrm>
          <a:prstGeom prst="rect">
            <a:avLst/>
          </a:prstGeom>
          <a:gradFill rotWithShape="0">
            <a:gsLst>
              <a:gs pos="0">
                <a:srgbClr val="008000">
                  <a:gamma/>
                  <a:tint val="0"/>
                  <a:invGamma/>
                </a:srgbClr>
              </a:gs>
              <a:gs pos="100000">
                <a:srgbClr val="008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4" name="Picture 8" descr="logo LALLEMAND sans 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1360488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9"/>
          <p:cNvSpPr>
            <a:spLocks noChangeArrowheads="1"/>
          </p:cNvSpPr>
          <p:nvPr userDrawn="1"/>
        </p:nvSpPr>
        <p:spPr bwMode="auto">
          <a:xfrm>
            <a:off x="8077200" y="0"/>
            <a:ext cx="1066800" cy="6858000"/>
          </a:xfrm>
          <a:prstGeom prst="rect">
            <a:avLst/>
          </a:prstGeom>
          <a:gradFill rotWithShape="0">
            <a:gsLst>
              <a:gs pos="0">
                <a:srgbClr val="008000">
                  <a:gamma/>
                  <a:tint val="0"/>
                  <a:invGamma/>
                </a:srgbClr>
              </a:gs>
              <a:gs pos="100000">
                <a:srgbClr val="008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6" name="Picture 10" descr="logo LALLEMAND sans 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1360488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5575" cy="2693987"/>
          </a:xfrm>
        </p:spPr>
        <p:txBody>
          <a:bodyPr anchor="ctr"/>
          <a:lstStyle/>
          <a:p>
            <a:r>
              <a:rPr lang="ru-RU" altLang="en-US" sz="4000">
                <a:latin typeface="Arial" panose="020B0604020202020204" pitchFamily="34" charset="0"/>
              </a:rPr>
              <a:t>Улучшение сохранности кормов собственного приготовления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860800"/>
            <a:ext cx="7200900" cy="2160588"/>
          </a:xfrm>
        </p:spPr>
        <p:txBody>
          <a:bodyPr/>
          <a:lstStyle/>
          <a:p>
            <a:r>
              <a:rPr lang="ru-RU" altLang="en-US" sz="3200">
                <a:latin typeface="Arial" panose="020B0604020202020204" pitchFamily="34" charset="0"/>
              </a:rPr>
              <a:t>Носов Николай Матвеевич, </a:t>
            </a:r>
          </a:p>
          <a:p>
            <a:r>
              <a:rPr lang="ru-RU" altLang="en-US" sz="3200">
                <a:latin typeface="Arial" panose="020B0604020202020204" pitchFamily="34" charset="0"/>
              </a:rPr>
              <a:t>ведущий специалист ООО «Лаллеманд»</a:t>
            </a:r>
            <a:br>
              <a:rPr lang="ru-RU" altLang="en-US" sz="3200">
                <a:latin typeface="Arial" panose="020B0604020202020204" pitchFamily="34" charset="0"/>
              </a:rPr>
            </a:br>
            <a:r>
              <a:rPr lang="ru-RU" altLang="en-US" sz="3200">
                <a:latin typeface="Arial" panose="020B0604020202020204" pitchFamily="34" charset="0"/>
              </a:rPr>
              <a:t>канд. с.х. наук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322" name="Group 2"/>
          <p:cNvGrpSpPr>
            <a:grpSpLocks noChangeAspect="1"/>
          </p:cNvGrpSpPr>
          <p:nvPr/>
        </p:nvGrpSpPr>
        <p:grpSpPr bwMode="auto">
          <a:xfrm>
            <a:off x="0" y="0"/>
            <a:ext cx="9144000" cy="6237288"/>
            <a:chOff x="2351" y="832"/>
            <a:chExt cx="6995" cy="4893"/>
          </a:xfrm>
        </p:grpSpPr>
        <p:sp>
          <p:nvSpPr>
            <p:cNvPr id="312323" name="AutoShape 3"/>
            <p:cNvSpPr>
              <a:spLocks noChangeAspect="1" noChangeArrowheads="1"/>
            </p:cNvSpPr>
            <p:nvPr/>
          </p:nvSpPr>
          <p:spPr bwMode="auto">
            <a:xfrm>
              <a:off x="2351" y="832"/>
              <a:ext cx="6995" cy="4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2324" name="Text Box 4"/>
            <p:cNvSpPr txBox="1">
              <a:spLocks noChangeArrowheads="1"/>
            </p:cNvSpPr>
            <p:nvPr/>
          </p:nvSpPr>
          <p:spPr bwMode="auto">
            <a:xfrm>
              <a:off x="4703" y="5073"/>
              <a:ext cx="2231" cy="4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64999"/>
                    </a:schemeClr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lnSpc>
                  <a:spcPct val="88000"/>
                </a:lnSpc>
              </a:pPr>
              <a:r>
                <a:rPr lang="ru-RU" altLang="en-US" sz="1600" b="1"/>
                <a:t>Оптимальное подкисление:  </a:t>
              </a:r>
            </a:p>
            <a:p>
              <a:pPr algn="ctr">
                <a:lnSpc>
                  <a:spcPct val="88000"/>
                </a:lnSpc>
              </a:pPr>
              <a:r>
                <a:rPr lang="ru-RU" altLang="en-US" sz="1600" b="1"/>
                <a:t> рН = 4,0 - 4,2</a:t>
              </a:r>
            </a:p>
          </p:txBody>
        </p:sp>
        <p:sp>
          <p:nvSpPr>
            <p:cNvPr id="312325" name="Text Box 5"/>
            <p:cNvSpPr txBox="1">
              <a:spLocks noChangeArrowheads="1"/>
            </p:cNvSpPr>
            <p:nvPr/>
          </p:nvSpPr>
          <p:spPr bwMode="auto">
            <a:xfrm>
              <a:off x="4763" y="3197"/>
              <a:ext cx="2111" cy="40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lnSpc>
                  <a:spcPct val="80000"/>
                </a:lnSpc>
              </a:pPr>
              <a:r>
                <a:rPr lang="ru-RU" altLang="en-US" sz="1500" b="1"/>
                <a:t>естественное молочнокислое брожение</a:t>
              </a:r>
            </a:p>
          </p:txBody>
        </p:sp>
        <p:sp>
          <p:nvSpPr>
            <p:cNvPr id="312326" name="Text Box 6"/>
            <p:cNvSpPr txBox="1">
              <a:spLocks noChangeArrowheads="1"/>
            </p:cNvSpPr>
            <p:nvPr/>
          </p:nvSpPr>
          <p:spPr bwMode="auto">
            <a:xfrm>
              <a:off x="4763" y="2463"/>
              <a:ext cx="2111" cy="49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64999"/>
                    </a:schemeClr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lnSpc>
                  <a:spcPct val="80000"/>
                </a:lnSpc>
              </a:pPr>
              <a:r>
                <a:rPr lang="ru-RU" altLang="en-US" sz="1600" b="1"/>
                <a:t>соответствует «Сахарному минимуму»</a:t>
              </a:r>
            </a:p>
          </p:txBody>
        </p:sp>
        <p:sp>
          <p:nvSpPr>
            <p:cNvPr id="312327" name="Text Box 7"/>
            <p:cNvSpPr txBox="1">
              <a:spLocks noChangeArrowheads="1"/>
            </p:cNvSpPr>
            <p:nvPr/>
          </p:nvSpPr>
          <p:spPr bwMode="auto">
            <a:xfrm>
              <a:off x="4763" y="4420"/>
              <a:ext cx="2111" cy="41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lnSpc>
                  <a:spcPct val="80000"/>
                </a:lnSpc>
              </a:pPr>
              <a:r>
                <a:rPr lang="ru-RU" altLang="en-US" sz="1600" b="1"/>
                <a:t>буферность зеленой массы</a:t>
              </a:r>
              <a:r>
                <a:rPr lang="ru-RU" altLang="en-US" sz="1100"/>
                <a:t> </a:t>
              </a:r>
              <a:endParaRPr lang="ru-RU" altLang="en-US" sz="1800"/>
            </a:p>
          </p:txBody>
        </p:sp>
        <p:sp>
          <p:nvSpPr>
            <p:cNvPr id="312328" name="Text Box 8"/>
            <p:cNvSpPr txBox="1">
              <a:spLocks noChangeArrowheads="1"/>
            </p:cNvSpPr>
            <p:nvPr/>
          </p:nvSpPr>
          <p:spPr bwMode="auto">
            <a:xfrm>
              <a:off x="4763" y="3849"/>
              <a:ext cx="2111" cy="32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lnSpc>
                  <a:spcPct val="80000"/>
                </a:lnSpc>
              </a:pPr>
              <a:r>
                <a:rPr lang="ru-RU" altLang="en-US" sz="1600" b="1"/>
                <a:t>молочная кислота</a:t>
              </a:r>
            </a:p>
          </p:txBody>
        </p:sp>
        <p:sp>
          <p:nvSpPr>
            <p:cNvPr id="312329" name="Text Box 9"/>
            <p:cNvSpPr txBox="1">
              <a:spLocks noChangeArrowheads="1"/>
            </p:cNvSpPr>
            <p:nvPr/>
          </p:nvSpPr>
          <p:spPr bwMode="auto">
            <a:xfrm>
              <a:off x="4401" y="1648"/>
              <a:ext cx="2895" cy="49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lnSpc>
                  <a:spcPct val="80000"/>
                </a:lnSpc>
              </a:pPr>
              <a:r>
                <a:rPr lang="ru-RU" altLang="en-US" sz="1600" b="1"/>
                <a:t>Содержание моно- и дисахаров</a:t>
              </a:r>
            </a:p>
            <a:p>
              <a:pPr algn="ctr">
                <a:lnSpc>
                  <a:spcPct val="80000"/>
                </a:lnSpc>
              </a:pPr>
              <a:r>
                <a:rPr lang="ru-RU" altLang="en-US" sz="1600" b="1"/>
                <a:t> в зеленой массе</a:t>
              </a:r>
              <a:endParaRPr lang="ru-RU" altLang="en-US" sz="1600"/>
            </a:p>
          </p:txBody>
        </p:sp>
        <p:sp>
          <p:nvSpPr>
            <p:cNvPr id="312330" name="Text Box 10"/>
            <p:cNvSpPr txBox="1">
              <a:spLocks noChangeArrowheads="1"/>
            </p:cNvSpPr>
            <p:nvPr/>
          </p:nvSpPr>
          <p:spPr bwMode="auto">
            <a:xfrm>
              <a:off x="7175" y="2463"/>
              <a:ext cx="1992" cy="49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lnSpc>
                  <a:spcPct val="80000"/>
                </a:lnSpc>
              </a:pPr>
              <a:r>
                <a:rPr lang="ru-RU" altLang="en-US" sz="1600" b="1"/>
                <a:t>ниже</a:t>
              </a:r>
            </a:p>
            <a:p>
              <a:pPr algn="ctr"/>
              <a:r>
                <a:rPr lang="ru-RU" altLang="en-US" sz="1600" b="1"/>
                <a:t>«Сахарного минимума»</a:t>
              </a:r>
            </a:p>
          </p:txBody>
        </p:sp>
        <p:sp>
          <p:nvSpPr>
            <p:cNvPr id="312331" name="Text Box 11"/>
            <p:cNvSpPr txBox="1">
              <a:spLocks noChangeArrowheads="1"/>
            </p:cNvSpPr>
            <p:nvPr/>
          </p:nvSpPr>
          <p:spPr bwMode="auto">
            <a:xfrm>
              <a:off x="2472" y="2463"/>
              <a:ext cx="1990" cy="4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ru-RU" altLang="en-US" sz="1600" b="1"/>
                <a:t>выше </a:t>
              </a:r>
            </a:p>
            <a:p>
              <a:pPr algn="ctr"/>
              <a:r>
                <a:rPr lang="ru-RU" altLang="en-US" sz="1600" b="1"/>
                <a:t>«Сахарного минимума»</a:t>
              </a:r>
            </a:p>
          </p:txBody>
        </p:sp>
        <p:sp>
          <p:nvSpPr>
            <p:cNvPr id="312332" name="Text Box 12"/>
            <p:cNvSpPr txBox="1">
              <a:spLocks noChangeArrowheads="1"/>
            </p:cNvSpPr>
            <p:nvPr/>
          </p:nvSpPr>
          <p:spPr bwMode="auto">
            <a:xfrm>
              <a:off x="7235" y="5073"/>
              <a:ext cx="1931" cy="4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lnSpc>
                  <a:spcPct val="88000"/>
                </a:lnSpc>
              </a:pPr>
              <a:r>
                <a:rPr lang="ru-RU" altLang="en-US" sz="1600" b="1"/>
                <a:t>Недостаточное подкисление: рН ≥ 4,2</a:t>
              </a:r>
            </a:p>
          </p:txBody>
        </p:sp>
        <p:sp>
          <p:nvSpPr>
            <p:cNvPr id="312333" name="Text Box 13"/>
            <p:cNvSpPr txBox="1">
              <a:spLocks noChangeArrowheads="1"/>
            </p:cNvSpPr>
            <p:nvPr/>
          </p:nvSpPr>
          <p:spPr bwMode="auto">
            <a:xfrm>
              <a:off x="2472" y="5073"/>
              <a:ext cx="1928" cy="4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lnSpc>
                  <a:spcPct val="88000"/>
                </a:lnSpc>
              </a:pPr>
              <a:r>
                <a:rPr lang="ru-RU" altLang="en-US" sz="1600" b="1"/>
                <a:t>Чрезмерное подкисление: рН ≤ 4,0</a:t>
              </a:r>
            </a:p>
          </p:txBody>
        </p:sp>
        <p:sp>
          <p:nvSpPr>
            <p:cNvPr id="312334" name="Arc 14"/>
            <p:cNvSpPr>
              <a:spLocks/>
            </p:cNvSpPr>
            <p:nvPr/>
          </p:nvSpPr>
          <p:spPr bwMode="auto">
            <a:xfrm rot="5400000" flipH="1">
              <a:off x="3040" y="3349"/>
              <a:ext cx="2120" cy="132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647 h 21647"/>
                <a:gd name="T2" fmla="*/ 43200 w 43200"/>
                <a:gd name="T3" fmla="*/ 21600 h 21647"/>
                <a:gd name="T4" fmla="*/ 21600 w 43200"/>
                <a:gd name="T5" fmla="*/ 21600 h 21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647" fill="none" extrusionOk="0">
                  <a:moveTo>
                    <a:pt x="0" y="21646"/>
                  </a:moveTo>
                  <a:cubicBezTo>
                    <a:pt x="0" y="21631"/>
                    <a:pt x="0" y="2161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</a:path>
                <a:path w="43200" h="21647" stroke="0" extrusionOk="0">
                  <a:moveTo>
                    <a:pt x="0" y="21646"/>
                  </a:moveTo>
                  <a:cubicBezTo>
                    <a:pt x="0" y="21631"/>
                    <a:pt x="0" y="2161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335" name="Line 15"/>
            <p:cNvSpPr>
              <a:spLocks noChangeShapeType="1"/>
            </p:cNvSpPr>
            <p:nvPr/>
          </p:nvSpPr>
          <p:spPr bwMode="auto">
            <a:xfrm>
              <a:off x="5849" y="2137"/>
              <a:ext cx="0" cy="3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336" name="Line 16"/>
            <p:cNvSpPr>
              <a:spLocks noChangeShapeType="1"/>
            </p:cNvSpPr>
            <p:nvPr/>
          </p:nvSpPr>
          <p:spPr bwMode="auto">
            <a:xfrm flipH="1">
              <a:off x="3376" y="2137"/>
              <a:ext cx="2473" cy="3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337" name="Line 17"/>
            <p:cNvSpPr>
              <a:spLocks noChangeShapeType="1"/>
            </p:cNvSpPr>
            <p:nvPr/>
          </p:nvSpPr>
          <p:spPr bwMode="auto">
            <a:xfrm>
              <a:off x="5849" y="2137"/>
              <a:ext cx="2412" cy="3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338" name="Line 18"/>
            <p:cNvSpPr>
              <a:spLocks noChangeShapeType="1"/>
            </p:cNvSpPr>
            <p:nvPr/>
          </p:nvSpPr>
          <p:spPr bwMode="auto">
            <a:xfrm flipH="1">
              <a:off x="5849" y="2953"/>
              <a:ext cx="1" cy="2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339" name="Line 19"/>
            <p:cNvSpPr>
              <a:spLocks noChangeShapeType="1"/>
            </p:cNvSpPr>
            <p:nvPr/>
          </p:nvSpPr>
          <p:spPr bwMode="auto">
            <a:xfrm flipH="1">
              <a:off x="5849" y="3605"/>
              <a:ext cx="1" cy="2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340" name="Line 20"/>
            <p:cNvSpPr>
              <a:spLocks noChangeShapeType="1"/>
            </p:cNvSpPr>
            <p:nvPr/>
          </p:nvSpPr>
          <p:spPr bwMode="auto">
            <a:xfrm flipH="1">
              <a:off x="5849" y="4176"/>
              <a:ext cx="1" cy="2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341" name="Line 21"/>
            <p:cNvSpPr>
              <a:spLocks noChangeShapeType="1"/>
            </p:cNvSpPr>
            <p:nvPr/>
          </p:nvSpPr>
          <p:spPr bwMode="auto">
            <a:xfrm flipH="1">
              <a:off x="5849" y="4828"/>
              <a:ext cx="1" cy="2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342" name="Arc 22"/>
            <p:cNvSpPr>
              <a:spLocks/>
            </p:cNvSpPr>
            <p:nvPr/>
          </p:nvSpPr>
          <p:spPr bwMode="auto">
            <a:xfrm rot="16200000">
              <a:off x="6474" y="3353"/>
              <a:ext cx="2120" cy="131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647 h 21647"/>
                <a:gd name="T2" fmla="*/ 43200 w 43200"/>
                <a:gd name="T3" fmla="*/ 21600 h 21647"/>
                <a:gd name="T4" fmla="*/ 21600 w 43200"/>
                <a:gd name="T5" fmla="*/ 21600 h 21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647" fill="none" extrusionOk="0">
                  <a:moveTo>
                    <a:pt x="0" y="21646"/>
                  </a:moveTo>
                  <a:cubicBezTo>
                    <a:pt x="0" y="21631"/>
                    <a:pt x="0" y="2161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</a:path>
                <a:path w="43200" h="21647" stroke="0" extrusionOk="0">
                  <a:moveTo>
                    <a:pt x="0" y="21646"/>
                  </a:moveTo>
                  <a:cubicBezTo>
                    <a:pt x="0" y="21631"/>
                    <a:pt x="0" y="2161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343" name="Text Box 23"/>
            <p:cNvSpPr txBox="1">
              <a:spLocks noChangeArrowheads="1"/>
            </p:cNvSpPr>
            <p:nvPr/>
          </p:nvSpPr>
          <p:spPr bwMode="auto">
            <a:xfrm>
              <a:off x="3195" y="995"/>
              <a:ext cx="5126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99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ru-RU" altLang="en-US" sz="2200"/>
                <a:t>Значение содержания сахаров в силосуемом сырье для достижения оптимальной кислотности силоса</a:t>
              </a:r>
              <a:r>
                <a:rPr lang="ru-RU" altLang="en-US" sz="2000"/>
                <a:t> </a:t>
              </a:r>
            </a:p>
          </p:txBody>
        </p:sp>
        <p:sp>
          <p:nvSpPr>
            <p:cNvPr id="312344" name="Text Box 24"/>
            <p:cNvSpPr txBox="1">
              <a:spLocks noChangeArrowheads="1"/>
            </p:cNvSpPr>
            <p:nvPr/>
          </p:nvSpPr>
          <p:spPr bwMode="auto">
            <a:xfrm>
              <a:off x="2411" y="914"/>
              <a:ext cx="27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ru-RU" altLang="en-US" sz="3200">
                <a:solidFill>
                  <a:schemeClr val="tx1"/>
                </a:solidFill>
                <a:latin typeface="Arial" panose="020B0604020202020204" pitchFamily="34" charset="0"/>
              </a:rPr>
              <a:t>Допустимый уровень рН при различной влажности сырья (Вайсбах Ф., 1998)</a:t>
            </a:r>
          </a:p>
        </p:txBody>
      </p:sp>
      <p:pic>
        <p:nvPicPr>
          <p:cNvPr id="408579" name="Picture 3" descr="р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14475"/>
            <a:ext cx="5867400" cy="446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8580" name="Group 4"/>
          <p:cNvGraphicFramePr>
            <a:graphicFrameLocks noGrp="1"/>
          </p:cNvGraphicFramePr>
          <p:nvPr>
            <p:ph idx="1"/>
          </p:nvPr>
        </p:nvGraphicFramePr>
        <p:xfrm>
          <a:off x="0" y="1196975"/>
          <a:ext cx="3240088" cy="4960938"/>
        </p:xfrm>
        <a:graphic>
          <a:graphicData uri="http://schemas.openxmlformats.org/drawingml/2006/table">
            <a:tbl>
              <a:tblPr/>
              <a:tblGrid>
                <a:gridCol w="1727200">
                  <a:extLst>
                    <a:ext uri="{9D8B030D-6E8A-4147-A177-3AD203B41FA5}">
                      <a16:colId xmlns:a16="http://schemas.microsoft.com/office/drawing/2014/main" val="3599001615"/>
                    </a:ext>
                  </a:extLst>
                </a:gridCol>
                <a:gridCol w="1512888">
                  <a:extLst>
                    <a:ext uri="{9D8B030D-6E8A-4147-A177-3AD203B41FA5}">
                      <a16:colId xmlns:a16="http://schemas.microsoft.com/office/drawing/2014/main" val="2295640475"/>
                    </a:ext>
                  </a:extLst>
                </a:gridCol>
              </a:tblGrid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Содержа-ние СВ,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Уровень рН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286179"/>
                  </a:ext>
                </a:extLst>
              </a:tr>
              <a:tr h="315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9621103"/>
                  </a:ext>
                </a:extLst>
              </a:tr>
              <a:tr h="301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6348870"/>
                  </a:ext>
                </a:extLst>
              </a:tr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751484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2744613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850730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0368871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99692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344649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847012" cy="1492250"/>
          </a:xfrm>
        </p:spPr>
        <p:txBody>
          <a:bodyPr/>
          <a:lstStyle/>
          <a:p>
            <a:r>
              <a:rPr lang="ru-RU" altLang="en-US" sz="3200">
                <a:latin typeface="Arial" panose="020B0604020202020204" pitchFamily="34" charset="0"/>
              </a:rPr>
              <a:t>Взаимосвязь содержания сухого вещества и уровня рН в образцах кормов </a:t>
            </a:r>
            <a:r>
              <a:rPr lang="en-US" altLang="en-US" sz="3200">
                <a:latin typeface="Arial" panose="020B0604020202020204" pitchFamily="34" charset="0"/>
              </a:rPr>
              <a:t>(</a:t>
            </a:r>
            <a:r>
              <a:rPr lang="de-DE" altLang="en-US" sz="3200">
                <a:latin typeface="Arial" panose="020B0604020202020204" pitchFamily="34" charset="0"/>
              </a:rPr>
              <a:t>Spoe</a:t>
            </a:r>
            <a:r>
              <a:rPr lang="en-US" altLang="en-US" sz="3200">
                <a:latin typeface="Arial" panose="020B0604020202020204" pitchFamily="34" charset="0"/>
              </a:rPr>
              <a:t>r</a:t>
            </a:r>
            <a:r>
              <a:rPr lang="de-DE" altLang="en-US" sz="3200">
                <a:latin typeface="Arial" panose="020B0604020202020204" pitchFamily="34" charset="0"/>
              </a:rPr>
              <a:t>ndly</a:t>
            </a:r>
            <a:r>
              <a:rPr lang="en-US" altLang="en-US" sz="3200">
                <a:latin typeface="Arial" panose="020B0604020202020204" pitchFamily="34" charset="0"/>
              </a:rPr>
              <a:t>, 2003)</a:t>
            </a:r>
            <a:endParaRPr lang="ru-RU" altLang="en-US" sz="3200">
              <a:latin typeface="Arial" panose="020B0604020202020204" pitchFamily="34" charset="0"/>
            </a:endParaRPr>
          </a:p>
        </p:txBody>
      </p:sp>
      <p:graphicFrame>
        <p:nvGraphicFramePr>
          <p:cNvPr id="428036" name="Object 4"/>
          <p:cNvGraphicFramePr>
            <a:graphicFrameLocks noChangeAspect="1"/>
          </p:cNvGraphicFramePr>
          <p:nvPr>
            <p:ph idx="1"/>
          </p:nvPr>
        </p:nvGraphicFramePr>
        <p:xfrm>
          <a:off x="250825" y="1412875"/>
          <a:ext cx="8893175" cy="479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38" name="Диаграмма" r:id="rId3" imgW="4667402" imgH="2514600" progId="Excel.Chart.8">
                  <p:embed/>
                </p:oleObj>
              </mc:Choice>
              <mc:Fallback>
                <p:oleObj name="Диаграмма" r:id="rId3" imgW="4667402" imgH="2514600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412875"/>
                        <a:ext cx="8893175" cy="479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8037" name="Text Box 5"/>
          <p:cNvSpPr txBox="1">
            <a:spLocks noChangeArrowheads="1"/>
          </p:cNvSpPr>
          <p:nvPr/>
        </p:nvSpPr>
        <p:spPr bwMode="auto">
          <a:xfrm>
            <a:off x="2700338" y="2420938"/>
            <a:ext cx="295433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en-US" sz="2400"/>
              <a:t>У=</a:t>
            </a:r>
            <a:r>
              <a:rPr lang="en-US" altLang="en-US" sz="2400"/>
              <a:t>(0</a:t>
            </a:r>
            <a:r>
              <a:rPr lang="ru-RU" altLang="en-US" sz="2400"/>
              <a:t>,0257 * Х)+3,71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13787" cy="765175"/>
          </a:xfrm>
        </p:spPr>
        <p:txBody>
          <a:bodyPr/>
          <a:lstStyle/>
          <a:p>
            <a:r>
              <a:rPr lang="ru-RU" altLang="en-US" sz="3200">
                <a:latin typeface="Arial" panose="020B0604020202020204" pitchFamily="34" charset="0"/>
              </a:rPr>
              <a:t>Оценка сохранности корма</a:t>
            </a:r>
          </a:p>
        </p:txBody>
      </p:sp>
      <p:graphicFrame>
        <p:nvGraphicFramePr>
          <p:cNvPr id="416902" name="Group 134"/>
          <p:cNvGraphicFramePr>
            <a:graphicFrameLocks noGrp="1"/>
          </p:cNvGraphicFramePr>
          <p:nvPr>
            <p:ph idx="1"/>
          </p:nvPr>
        </p:nvGraphicFramePr>
        <p:xfrm>
          <a:off x="323850" y="836613"/>
          <a:ext cx="8496300" cy="5154612"/>
        </p:xfrm>
        <a:graphic>
          <a:graphicData uri="http://schemas.openxmlformats.org/drawingml/2006/table">
            <a:tbl>
              <a:tblPr/>
              <a:tblGrid>
                <a:gridCol w="1565275">
                  <a:extLst>
                    <a:ext uri="{9D8B030D-6E8A-4147-A177-3AD203B41FA5}">
                      <a16:colId xmlns:a16="http://schemas.microsoft.com/office/drawing/2014/main" val="1577345630"/>
                    </a:ext>
                  </a:extLst>
                </a:gridCol>
                <a:gridCol w="1709738">
                  <a:extLst>
                    <a:ext uri="{9D8B030D-6E8A-4147-A177-3AD203B41FA5}">
                      <a16:colId xmlns:a16="http://schemas.microsoft.com/office/drawing/2014/main" val="1715024635"/>
                    </a:ext>
                  </a:extLst>
                </a:gridCol>
                <a:gridCol w="1425575">
                  <a:extLst>
                    <a:ext uri="{9D8B030D-6E8A-4147-A177-3AD203B41FA5}">
                      <a16:colId xmlns:a16="http://schemas.microsoft.com/office/drawing/2014/main" val="3161313891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3562882688"/>
                    </a:ext>
                  </a:extLst>
                </a:gridCol>
                <a:gridCol w="1992312">
                  <a:extLst>
                    <a:ext uri="{9D8B030D-6E8A-4147-A177-3AD203B41FA5}">
                      <a16:colId xmlns:a16="http://schemas.microsoft.com/office/drawing/2014/main" val="2710449186"/>
                    </a:ext>
                  </a:extLst>
                </a:gridCol>
              </a:tblGrid>
              <a:tr h="1384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Номер партии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Объем партии, 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Влаж-ность,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Содержание сухого вещества (СВ),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Уровень рН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241210"/>
                  </a:ext>
                </a:extLst>
              </a:tr>
              <a:tr h="439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№10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958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0558002"/>
                  </a:ext>
                </a:extLst>
              </a:tr>
              <a:tr h="417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№9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293225"/>
                  </a:ext>
                </a:extLst>
              </a:tr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№7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3448568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№2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3174118"/>
                  </a:ext>
                </a:extLst>
              </a:tr>
              <a:tr h="407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№4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7478223"/>
                  </a:ext>
                </a:extLst>
              </a:tr>
              <a:tr h="407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№5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6556698"/>
                  </a:ext>
                </a:extLst>
              </a:tr>
              <a:tr h="407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№6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044030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№3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25537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847012" cy="1492250"/>
          </a:xfrm>
        </p:spPr>
        <p:txBody>
          <a:bodyPr/>
          <a:lstStyle/>
          <a:p>
            <a:r>
              <a:rPr lang="ru-RU" altLang="en-US" sz="3200">
                <a:latin typeface="Arial" panose="020B0604020202020204" pitchFamily="34" charset="0"/>
              </a:rPr>
              <a:t>Взаимосвязь содержания сухого вещества и уровня рН в образцах кормов</a:t>
            </a:r>
          </a:p>
        </p:txBody>
      </p:sp>
      <p:graphicFrame>
        <p:nvGraphicFramePr>
          <p:cNvPr id="41779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95288" y="1557338"/>
          <a:ext cx="8424862" cy="454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96" name="Диаграмма" r:id="rId3" imgW="4667402" imgH="2514600" progId="Excel.Chart.8">
                  <p:embed/>
                </p:oleObj>
              </mc:Choice>
              <mc:Fallback>
                <p:oleObj name="Диаграмма" r:id="rId3" imgW="4667402" imgH="2514600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557338"/>
                        <a:ext cx="8424862" cy="454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13787" cy="765175"/>
          </a:xfrm>
        </p:spPr>
        <p:txBody>
          <a:bodyPr/>
          <a:lstStyle/>
          <a:p>
            <a:r>
              <a:rPr lang="ru-RU" altLang="en-US" sz="3200">
                <a:latin typeface="Arial" panose="020B0604020202020204" pitchFamily="34" charset="0"/>
              </a:rPr>
              <a:t>Оценка сохранности корма</a:t>
            </a:r>
          </a:p>
        </p:txBody>
      </p:sp>
      <p:graphicFrame>
        <p:nvGraphicFramePr>
          <p:cNvPr id="418819" name="Group 3"/>
          <p:cNvGraphicFramePr>
            <a:graphicFrameLocks noGrp="1"/>
          </p:cNvGraphicFramePr>
          <p:nvPr>
            <p:ph idx="1"/>
          </p:nvPr>
        </p:nvGraphicFramePr>
        <p:xfrm>
          <a:off x="323850" y="836613"/>
          <a:ext cx="8820150" cy="5761037"/>
        </p:xfrm>
        <a:graphic>
          <a:graphicData uri="http://schemas.openxmlformats.org/drawingml/2006/table">
            <a:tbl>
              <a:tblPr/>
              <a:tblGrid>
                <a:gridCol w="1187450">
                  <a:extLst>
                    <a:ext uri="{9D8B030D-6E8A-4147-A177-3AD203B41FA5}">
                      <a16:colId xmlns:a16="http://schemas.microsoft.com/office/drawing/2014/main" val="3857219880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57517904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83683730"/>
                    </a:ext>
                  </a:extLst>
                </a:gridCol>
                <a:gridCol w="1116013">
                  <a:extLst>
                    <a:ext uri="{9D8B030D-6E8A-4147-A177-3AD203B41FA5}">
                      <a16:colId xmlns:a16="http://schemas.microsoft.com/office/drawing/2014/main" val="2542219632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2610334975"/>
                    </a:ext>
                  </a:extLst>
                </a:gridCol>
                <a:gridCol w="1189037">
                  <a:extLst>
                    <a:ext uri="{9D8B030D-6E8A-4147-A177-3AD203B41FA5}">
                      <a16:colId xmlns:a16="http://schemas.microsoft.com/office/drawing/2014/main" val="1583362672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598696645"/>
                    </a:ext>
                  </a:extLst>
                </a:gridCol>
              </a:tblGrid>
              <a:tr h="107950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Номер партии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Объем партии, 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Содер-жание (СВ),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Соотношение органических кислот,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Уровень рН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07690"/>
                  </a:ext>
                </a:extLst>
              </a:tr>
              <a:tr h="4397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молоч-ной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уксус-ной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масля-ной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668542"/>
                  </a:ext>
                </a:extLst>
              </a:tr>
              <a:tr h="439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№10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958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887976"/>
                  </a:ext>
                </a:extLst>
              </a:tr>
              <a:tr h="417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№9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04934"/>
                  </a:ext>
                </a:extLst>
              </a:tr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№7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390765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№2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884245"/>
                  </a:ext>
                </a:extLst>
              </a:tr>
              <a:tr h="407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№4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800674"/>
                  </a:ext>
                </a:extLst>
              </a:tr>
              <a:tr h="407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№5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82440"/>
                  </a:ext>
                </a:extLst>
              </a:tr>
              <a:tr h="407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№6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574295"/>
                  </a:ext>
                </a:extLst>
              </a:tr>
              <a:tr h="546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№3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4756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ru-RU" altLang="en-US" sz="3200">
                <a:latin typeface="Arial" panose="020B0604020202020204" pitchFamily="34" charset="0"/>
              </a:rPr>
              <a:t>Взаимосвязь содержания молочной кислоты и уровня рН в образцах кормов</a:t>
            </a:r>
          </a:p>
        </p:txBody>
      </p:sp>
      <p:graphicFrame>
        <p:nvGraphicFramePr>
          <p:cNvPr id="444419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827088" y="1125538"/>
          <a:ext cx="7416800" cy="573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21" name="Диаграмма" r:id="rId3" imgW="9105900" imgH="6877202" progId="Excel.Chart.8">
                  <p:embed/>
                </p:oleObj>
              </mc:Choice>
              <mc:Fallback>
                <p:oleObj name="Диаграмма" r:id="rId3" imgW="9105900" imgH="6877202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125538"/>
                        <a:ext cx="7416800" cy="5732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4420" name="Line 4"/>
          <p:cNvSpPr>
            <a:spLocks noChangeShapeType="1"/>
          </p:cNvSpPr>
          <p:nvPr/>
        </p:nvSpPr>
        <p:spPr bwMode="auto">
          <a:xfrm>
            <a:off x="2195513" y="2997200"/>
            <a:ext cx="4897437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13787" cy="765175"/>
          </a:xfrm>
        </p:spPr>
        <p:txBody>
          <a:bodyPr/>
          <a:lstStyle/>
          <a:p>
            <a:r>
              <a:rPr lang="ru-RU" altLang="en-US" sz="2800">
                <a:latin typeface="Arial" panose="020B0604020202020204" pitchFamily="34" charset="0"/>
              </a:rPr>
              <a:t>Определение содержания органических кислот</a:t>
            </a:r>
          </a:p>
        </p:txBody>
      </p:sp>
      <p:graphicFrame>
        <p:nvGraphicFramePr>
          <p:cNvPr id="434179" name="Group 3"/>
          <p:cNvGraphicFramePr>
            <a:graphicFrameLocks noGrp="1"/>
          </p:cNvGraphicFramePr>
          <p:nvPr>
            <p:ph idx="1"/>
          </p:nvPr>
        </p:nvGraphicFramePr>
        <p:xfrm>
          <a:off x="0" y="836613"/>
          <a:ext cx="8929688" cy="5286375"/>
        </p:xfrm>
        <a:graphic>
          <a:graphicData uri="http://schemas.openxmlformats.org/drawingml/2006/table">
            <a:tbl>
              <a:tblPr/>
              <a:tblGrid>
                <a:gridCol w="1403350">
                  <a:extLst>
                    <a:ext uri="{9D8B030D-6E8A-4147-A177-3AD203B41FA5}">
                      <a16:colId xmlns:a16="http://schemas.microsoft.com/office/drawing/2014/main" val="3511732633"/>
                    </a:ext>
                  </a:extLst>
                </a:gridCol>
                <a:gridCol w="1655763">
                  <a:extLst>
                    <a:ext uri="{9D8B030D-6E8A-4147-A177-3AD203B41FA5}">
                      <a16:colId xmlns:a16="http://schemas.microsoft.com/office/drawing/2014/main" val="1733777440"/>
                    </a:ext>
                  </a:extLst>
                </a:gridCol>
                <a:gridCol w="1477962">
                  <a:extLst>
                    <a:ext uri="{9D8B030D-6E8A-4147-A177-3AD203B41FA5}">
                      <a16:colId xmlns:a16="http://schemas.microsoft.com/office/drawing/2014/main" val="63347220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3463433208"/>
                    </a:ext>
                  </a:extLst>
                </a:gridCol>
                <a:gridCol w="1655762">
                  <a:extLst>
                    <a:ext uri="{9D8B030D-6E8A-4147-A177-3AD203B41FA5}">
                      <a16:colId xmlns:a16="http://schemas.microsoft.com/office/drawing/2014/main" val="3937185767"/>
                    </a:ext>
                  </a:extLst>
                </a:gridCol>
                <a:gridCol w="1296988">
                  <a:extLst>
                    <a:ext uri="{9D8B030D-6E8A-4147-A177-3AD203B41FA5}">
                      <a16:colId xmlns:a16="http://schemas.microsoft.com/office/drawing/2014/main" val="1421869650"/>
                    </a:ext>
                  </a:extLst>
                </a:gridCol>
              </a:tblGrid>
              <a:tr h="43973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Номер партии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Объем партии, 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Содержание кислот в натуральном корме,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Всего кислот,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644684"/>
                  </a:ext>
                </a:extLst>
              </a:tr>
              <a:tr h="365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молоч-ной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уксус-ной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масля-ной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510528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№10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958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6029541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№9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10738"/>
                  </a:ext>
                </a:extLst>
              </a:tr>
              <a:tr h="26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№7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210627"/>
                  </a:ext>
                </a:extLst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№2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8916504"/>
                  </a:ext>
                </a:extLst>
              </a:tr>
              <a:tr h="311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№4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4623699"/>
                  </a:ext>
                </a:extLst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№5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1361123"/>
                  </a:ext>
                </a:extLst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№6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1736501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№3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25324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13787" cy="620713"/>
          </a:xfrm>
        </p:spPr>
        <p:txBody>
          <a:bodyPr/>
          <a:lstStyle/>
          <a:p>
            <a:r>
              <a:rPr lang="ru-RU" altLang="en-US" sz="2800">
                <a:latin typeface="Arial" panose="020B0604020202020204" pitchFamily="34" charset="0"/>
              </a:rPr>
              <a:t>Определение содержания органических кислот</a:t>
            </a:r>
          </a:p>
        </p:txBody>
      </p:sp>
      <p:graphicFrame>
        <p:nvGraphicFramePr>
          <p:cNvPr id="435332" name="Group 132"/>
          <p:cNvGraphicFramePr>
            <a:graphicFrameLocks noGrp="1"/>
          </p:cNvGraphicFramePr>
          <p:nvPr>
            <p:ph idx="1"/>
          </p:nvPr>
        </p:nvGraphicFramePr>
        <p:xfrm>
          <a:off x="34925" y="908050"/>
          <a:ext cx="9109075" cy="5661025"/>
        </p:xfrm>
        <a:graphic>
          <a:graphicData uri="http://schemas.openxmlformats.org/drawingml/2006/table">
            <a:tbl>
              <a:tblPr/>
              <a:tblGrid>
                <a:gridCol w="1403350">
                  <a:extLst>
                    <a:ext uri="{9D8B030D-6E8A-4147-A177-3AD203B41FA5}">
                      <a16:colId xmlns:a16="http://schemas.microsoft.com/office/drawing/2014/main" val="1160653771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3859966404"/>
                    </a:ext>
                  </a:extLst>
                </a:gridCol>
                <a:gridCol w="2089150">
                  <a:extLst>
                    <a:ext uri="{9D8B030D-6E8A-4147-A177-3AD203B41FA5}">
                      <a16:colId xmlns:a16="http://schemas.microsoft.com/office/drawing/2014/main" val="2069856525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val="2281800171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3423497286"/>
                    </a:ext>
                  </a:extLst>
                </a:gridCol>
              </a:tblGrid>
              <a:tr h="2016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Номер партии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Объем партии, 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Содержание органических кислот в натуральном корме,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Содержа-ние сухого вещества,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Содержание органических кислот в СВ,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363784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№10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958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400205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№9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37910"/>
                  </a:ext>
                </a:extLst>
              </a:tr>
              <a:tr h="26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№7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055245"/>
                  </a:ext>
                </a:extLst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№2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206508"/>
                  </a:ext>
                </a:extLst>
              </a:tr>
              <a:tr h="311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№4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351998"/>
                  </a:ext>
                </a:extLst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№5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718722"/>
                  </a:ext>
                </a:extLst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№6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998702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№3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46872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ru-RU" altLang="en-US" sz="3200">
                <a:latin typeface="Arial" panose="020B0604020202020204" pitchFamily="34" charset="0"/>
              </a:rPr>
              <a:t>Нормативы содержания органических кислот в СВ силоса </a:t>
            </a:r>
            <a:r>
              <a:rPr lang="en-US" altLang="en-US" sz="3200">
                <a:latin typeface="Arial" panose="020B0604020202020204" pitchFamily="34" charset="0"/>
              </a:rPr>
              <a:t>(Spoendly, 2003)</a:t>
            </a:r>
            <a:endParaRPr lang="ru-RU" altLang="en-US" sz="3200">
              <a:latin typeface="Arial" panose="020B0604020202020204" pitchFamily="34" charset="0"/>
            </a:endParaRPr>
          </a:p>
        </p:txBody>
      </p:sp>
      <p:graphicFrame>
        <p:nvGraphicFramePr>
          <p:cNvPr id="429146" name="Group 90"/>
          <p:cNvGraphicFramePr>
            <a:graphicFrameLocks noGrp="1"/>
          </p:cNvGraphicFramePr>
          <p:nvPr>
            <p:ph idx="1"/>
          </p:nvPr>
        </p:nvGraphicFramePr>
        <p:xfrm>
          <a:off x="179388" y="1268413"/>
          <a:ext cx="8856662" cy="5400675"/>
        </p:xfrm>
        <a:graphic>
          <a:graphicData uri="http://schemas.openxmlformats.org/drawingml/2006/table">
            <a:tbl>
              <a:tblPr/>
              <a:tblGrid>
                <a:gridCol w="2232025">
                  <a:extLst>
                    <a:ext uri="{9D8B030D-6E8A-4147-A177-3AD203B41FA5}">
                      <a16:colId xmlns:a16="http://schemas.microsoft.com/office/drawing/2014/main" val="736586093"/>
                    </a:ext>
                  </a:extLst>
                </a:gridCol>
                <a:gridCol w="4032250">
                  <a:extLst>
                    <a:ext uri="{9D8B030D-6E8A-4147-A177-3AD203B41FA5}">
                      <a16:colId xmlns:a16="http://schemas.microsoft.com/office/drawing/2014/main" val="2271107982"/>
                    </a:ext>
                  </a:extLst>
                </a:gridCol>
                <a:gridCol w="2592387">
                  <a:extLst>
                    <a:ext uri="{9D8B030D-6E8A-4147-A177-3AD203B41FA5}">
                      <a16:colId xmlns:a16="http://schemas.microsoft.com/office/drawing/2014/main" val="3994225545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Кислоты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Условие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Норматив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808253"/>
                  </a:ext>
                </a:extLst>
              </a:tr>
              <a:tr h="855663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Молочная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Непровяленная масса, кислотный консервант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6-10%СВ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8165989"/>
                  </a:ext>
                </a:extLst>
              </a:tr>
              <a:tr h="1238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Непровяленная масса, микробиологический препарат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8-12%СВ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6861253"/>
                  </a:ext>
                </a:extLst>
              </a:tr>
              <a:tr h="855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Провяленная масса, влажность менее 70%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3-7%СВ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074012"/>
                  </a:ext>
                </a:extLst>
              </a:tr>
              <a:tr h="539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Уксусная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При любых условиях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1-3%СВ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9179474"/>
                  </a:ext>
                </a:extLst>
              </a:tr>
              <a:tr h="1301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Масляная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При любых условиях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0,1-0,3% </a:t>
                      </a: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натурального корма</a:t>
                      </a:r>
                      <a:endParaRPr kumimoji="0" lang="ru-RU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14296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Oval 2"/>
          <p:cNvSpPr>
            <a:spLocks noChangeArrowheads="1"/>
          </p:cNvSpPr>
          <p:nvPr/>
        </p:nvSpPr>
        <p:spPr bwMode="auto">
          <a:xfrm>
            <a:off x="3203575" y="1125538"/>
            <a:ext cx="2736850" cy="1511300"/>
          </a:xfrm>
          <a:prstGeom prst="ellipse">
            <a:avLst/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23" name="Oval 3"/>
          <p:cNvSpPr>
            <a:spLocks noChangeArrowheads="1"/>
          </p:cNvSpPr>
          <p:nvPr/>
        </p:nvSpPr>
        <p:spPr bwMode="auto">
          <a:xfrm>
            <a:off x="3276600" y="3141663"/>
            <a:ext cx="2592388" cy="13684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24" name="Text Box 4"/>
          <p:cNvSpPr txBox="1">
            <a:spLocks noChangeArrowheads="1"/>
          </p:cNvSpPr>
          <p:nvPr/>
        </p:nvSpPr>
        <p:spPr bwMode="auto">
          <a:xfrm>
            <a:off x="3635375" y="3357563"/>
            <a:ext cx="19446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en-US" sz="1600" b="1">
                <a:solidFill>
                  <a:srgbClr val="000000"/>
                </a:solidFill>
              </a:rPr>
              <a:t>Снижение стоимости рационов</a:t>
            </a:r>
          </a:p>
        </p:txBody>
      </p:sp>
      <p:sp>
        <p:nvSpPr>
          <p:cNvPr id="389125" name="Oval 5"/>
          <p:cNvSpPr>
            <a:spLocks noChangeArrowheads="1"/>
          </p:cNvSpPr>
          <p:nvPr/>
        </p:nvSpPr>
        <p:spPr bwMode="auto">
          <a:xfrm>
            <a:off x="6372225" y="3141663"/>
            <a:ext cx="2592388" cy="13684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26" name="Text Box 6"/>
          <p:cNvSpPr txBox="1">
            <a:spLocks noChangeArrowheads="1"/>
          </p:cNvSpPr>
          <p:nvPr/>
        </p:nvSpPr>
        <p:spPr bwMode="auto">
          <a:xfrm>
            <a:off x="6659563" y="3357563"/>
            <a:ext cx="20161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en-US" sz="1600" b="1">
                <a:solidFill>
                  <a:srgbClr val="000000"/>
                </a:solidFill>
              </a:rPr>
              <a:t>Улучшение репродуктивных функций</a:t>
            </a:r>
          </a:p>
        </p:txBody>
      </p:sp>
      <p:sp>
        <p:nvSpPr>
          <p:cNvPr id="389127" name="Oval 7"/>
          <p:cNvSpPr>
            <a:spLocks noChangeArrowheads="1"/>
          </p:cNvSpPr>
          <p:nvPr/>
        </p:nvSpPr>
        <p:spPr bwMode="auto">
          <a:xfrm>
            <a:off x="3276600" y="5157788"/>
            <a:ext cx="2592388" cy="13684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28" name="Text Box 8"/>
          <p:cNvSpPr txBox="1">
            <a:spLocks noChangeArrowheads="1"/>
          </p:cNvSpPr>
          <p:nvPr/>
        </p:nvSpPr>
        <p:spPr bwMode="auto">
          <a:xfrm>
            <a:off x="3635375" y="5373688"/>
            <a:ext cx="20161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en-US" sz="1600" b="1">
                <a:solidFill>
                  <a:srgbClr val="000000"/>
                </a:solidFill>
              </a:rPr>
              <a:t>Повышение эффективности производства молока</a:t>
            </a:r>
          </a:p>
        </p:txBody>
      </p:sp>
      <p:sp>
        <p:nvSpPr>
          <p:cNvPr id="389129" name="Oval 9"/>
          <p:cNvSpPr>
            <a:spLocks noChangeArrowheads="1"/>
          </p:cNvSpPr>
          <p:nvPr/>
        </p:nvSpPr>
        <p:spPr bwMode="auto">
          <a:xfrm>
            <a:off x="179388" y="3141663"/>
            <a:ext cx="2592387" cy="13684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30" name="Text Box 10"/>
          <p:cNvSpPr txBox="1">
            <a:spLocks noChangeArrowheads="1"/>
          </p:cNvSpPr>
          <p:nvPr/>
        </p:nvSpPr>
        <p:spPr bwMode="auto">
          <a:xfrm>
            <a:off x="539750" y="3429000"/>
            <a:ext cx="18002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en-US" sz="1600" b="1">
                <a:solidFill>
                  <a:srgbClr val="000000"/>
                </a:solidFill>
              </a:rPr>
              <a:t>Продление продуктивного срока жизни</a:t>
            </a:r>
          </a:p>
        </p:txBody>
      </p:sp>
      <p:sp>
        <p:nvSpPr>
          <p:cNvPr id="389131" name="Text Box 11"/>
          <p:cNvSpPr txBox="1">
            <a:spLocks noChangeArrowheads="1"/>
          </p:cNvSpPr>
          <p:nvPr/>
        </p:nvSpPr>
        <p:spPr bwMode="auto">
          <a:xfrm>
            <a:off x="3203575" y="1412875"/>
            <a:ext cx="27368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en-US" sz="1800" b="1">
                <a:solidFill>
                  <a:srgbClr val="000000"/>
                </a:solidFill>
              </a:rPr>
              <a:t>Увеличение доли объемистых кормов в рационе</a:t>
            </a:r>
          </a:p>
        </p:txBody>
      </p:sp>
      <p:sp>
        <p:nvSpPr>
          <p:cNvPr id="389132" name="AutoShape 12"/>
          <p:cNvSpPr>
            <a:spLocks noChangeArrowheads="1"/>
          </p:cNvSpPr>
          <p:nvPr/>
        </p:nvSpPr>
        <p:spPr bwMode="auto">
          <a:xfrm rot="2513638">
            <a:off x="2047875" y="4533900"/>
            <a:ext cx="1800225" cy="287338"/>
          </a:xfrm>
          <a:prstGeom prst="rightArrow">
            <a:avLst>
              <a:gd name="adj1" fmla="val 50000"/>
              <a:gd name="adj2" fmla="val 156630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33" name="AutoShape 13"/>
          <p:cNvSpPr>
            <a:spLocks noChangeArrowheads="1"/>
          </p:cNvSpPr>
          <p:nvPr/>
        </p:nvSpPr>
        <p:spPr bwMode="auto">
          <a:xfrm rot="5400000">
            <a:off x="4247357" y="2601119"/>
            <a:ext cx="647700" cy="287337"/>
          </a:xfrm>
          <a:prstGeom prst="rightArrow">
            <a:avLst>
              <a:gd name="adj1" fmla="val 50000"/>
              <a:gd name="adj2" fmla="val 56354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34" name="AutoShape 14"/>
          <p:cNvSpPr>
            <a:spLocks noChangeArrowheads="1"/>
          </p:cNvSpPr>
          <p:nvPr/>
        </p:nvSpPr>
        <p:spPr bwMode="auto">
          <a:xfrm rot="5400000">
            <a:off x="4247357" y="4545806"/>
            <a:ext cx="647700" cy="287337"/>
          </a:xfrm>
          <a:prstGeom prst="rightArrow">
            <a:avLst>
              <a:gd name="adj1" fmla="val 50000"/>
              <a:gd name="adj2" fmla="val 56354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35" name="Text Box 15"/>
          <p:cNvSpPr txBox="1">
            <a:spLocks noChangeArrowheads="1"/>
          </p:cNvSpPr>
          <p:nvPr/>
        </p:nvSpPr>
        <p:spPr bwMode="auto">
          <a:xfrm>
            <a:off x="395288" y="188913"/>
            <a:ext cx="83883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altLang="en-US" sz="2800">
                <a:solidFill>
                  <a:srgbClr val="000000"/>
                </a:solidFill>
              </a:rPr>
              <a:t>Влияние доли объемистых кормов в рационе на эффективность производства молока</a:t>
            </a:r>
          </a:p>
        </p:txBody>
      </p:sp>
      <p:sp>
        <p:nvSpPr>
          <p:cNvPr id="389136" name="AutoShape 16"/>
          <p:cNvSpPr>
            <a:spLocks noChangeArrowheads="1"/>
          </p:cNvSpPr>
          <p:nvPr/>
        </p:nvSpPr>
        <p:spPr bwMode="auto">
          <a:xfrm rot="19086362" flipH="1">
            <a:off x="5364163" y="4508500"/>
            <a:ext cx="1800225" cy="287338"/>
          </a:xfrm>
          <a:prstGeom prst="rightArrow">
            <a:avLst>
              <a:gd name="adj1" fmla="val 50000"/>
              <a:gd name="adj2" fmla="val 156630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37" name="AutoShape 17"/>
          <p:cNvSpPr>
            <a:spLocks noChangeArrowheads="1"/>
          </p:cNvSpPr>
          <p:nvPr/>
        </p:nvSpPr>
        <p:spPr bwMode="auto">
          <a:xfrm rot="2513638">
            <a:off x="5400675" y="2540000"/>
            <a:ext cx="1512888" cy="287338"/>
          </a:xfrm>
          <a:prstGeom prst="rightArrow">
            <a:avLst>
              <a:gd name="adj1" fmla="val 50000"/>
              <a:gd name="adj2" fmla="val 131630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38" name="AutoShape 18"/>
          <p:cNvSpPr>
            <a:spLocks noChangeArrowheads="1"/>
          </p:cNvSpPr>
          <p:nvPr/>
        </p:nvSpPr>
        <p:spPr bwMode="auto">
          <a:xfrm rot="19086362" flipH="1">
            <a:off x="2195513" y="2565400"/>
            <a:ext cx="1512887" cy="287338"/>
          </a:xfrm>
          <a:prstGeom prst="rightArrow">
            <a:avLst>
              <a:gd name="adj1" fmla="val 50000"/>
              <a:gd name="adj2" fmla="val 131630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18" name="Picture 2" descr="IMGA00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672513" cy="640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2" name="Picture 2" descr="Изображение 1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8913"/>
            <a:ext cx="7920037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80400" cy="874712"/>
          </a:xfrm>
        </p:spPr>
        <p:txBody>
          <a:bodyPr/>
          <a:lstStyle/>
          <a:p>
            <a:r>
              <a:rPr lang="ru-RU" altLang="en-US" sz="2800">
                <a:latin typeface="Arial" panose="020B0604020202020204" pitchFamily="34" charset="0"/>
              </a:rPr>
              <a:t>Взаимосвязь влажности и содержания сахаров в силосе за 2005-07 гг.</a:t>
            </a:r>
          </a:p>
        </p:txBody>
      </p:sp>
      <p:graphicFrame>
        <p:nvGraphicFramePr>
          <p:cNvPr id="369669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79388" y="1196975"/>
          <a:ext cx="8964612" cy="502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70" name="Диаграмма" r:id="rId3" imgW="6143549" imgH="3390900" progId="Excel.Chart.8">
                  <p:embed/>
                </p:oleObj>
              </mc:Choice>
              <mc:Fallback>
                <p:oleObj name="Диаграмма" r:id="rId3" imgW="6143549" imgH="3390900" progId="Excel.Chart.8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196975"/>
                        <a:ext cx="8964612" cy="502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569325" cy="1419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ru-RU" altLang="en-US" sz="3000">
                <a:solidFill>
                  <a:srgbClr val="003300"/>
                </a:solidFill>
                <a:latin typeface="Arial" panose="020B0604020202020204" pitchFamily="34" charset="0"/>
              </a:rPr>
              <a:t>Оптимизация технологий заготовки объемистых кормов в направлении снижения влажности:</a:t>
            </a:r>
          </a:p>
        </p:txBody>
      </p:sp>
      <p:sp>
        <p:nvSpPr>
          <p:cNvPr id="339971" name="Rectangle 3"/>
          <p:cNvSpPr>
            <a:spLocks noChangeArrowheads="1"/>
          </p:cNvSpPr>
          <p:nvPr/>
        </p:nvSpPr>
        <p:spPr bwMode="auto">
          <a:xfrm>
            <a:off x="250825" y="1700213"/>
            <a:ext cx="3744913" cy="12954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altLang="en-US" sz="2800"/>
              <a:t>Многолетние травы на силос в ранние фазы развития</a:t>
            </a:r>
          </a:p>
        </p:txBody>
      </p:sp>
      <p:sp>
        <p:nvSpPr>
          <p:cNvPr id="339972" name="Rectangle 4"/>
          <p:cNvSpPr>
            <a:spLocks noChangeArrowheads="1"/>
          </p:cNvSpPr>
          <p:nvPr/>
        </p:nvSpPr>
        <p:spPr bwMode="auto">
          <a:xfrm>
            <a:off x="323850" y="3284538"/>
            <a:ext cx="3743325" cy="865187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altLang="en-US" sz="2800"/>
              <a:t>Начальная влажность 80-85%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auto">
          <a:xfrm>
            <a:off x="4500563" y="1700213"/>
            <a:ext cx="3744912" cy="1295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altLang="en-US" sz="2800"/>
              <a:t>Зерновые культуры в фазе молочно-восковой спелости</a:t>
            </a:r>
          </a:p>
        </p:txBody>
      </p:sp>
      <p:sp>
        <p:nvSpPr>
          <p:cNvPr id="339974" name="Rectangle 6"/>
          <p:cNvSpPr>
            <a:spLocks noChangeArrowheads="1"/>
          </p:cNvSpPr>
          <p:nvPr/>
        </p:nvSpPr>
        <p:spPr bwMode="auto">
          <a:xfrm>
            <a:off x="4427538" y="4508500"/>
            <a:ext cx="3887787" cy="79216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altLang="en-US" sz="2400"/>
              <a:t>Прямое комбайни-рование с измельчением</a:t>
            </a:r>
          </a:p>
        </p:txBody>
      </p:sp>
      <p:sp>
        <p:nvSpPr>
          <p:cNvPr id="339975" name="Rectangle 7"/>
          <p:cNvSpPr>
            <a:spLocks noChangeArrowheads="1"/>
          </p:cNvSpPr>
          <p:nvPr/>
        </p:nvSpPr>
        <p:spPr bwMode="auto">
          <a:xfrm>
            <a:off x="323850" y="4508500"/>
            <a:ext cx="3743325" cy="79216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altLang="en-US" sz="2400"/>
              <a:t>Раздельная уборка</a:t>
            </a:r>
          </a:p>
        </p:txBody>
      </p:sp>
      <p:sp>
        <p:nvSpPr>
          <p:cNvPr id="339976" name="Line 8"/>
          <p:cNvSpPr>
            <a:spLocks noChangeShapeType="1"/>
          </p:cNvSpPr>
          <p:nvPr/>
        </p:nvSpPr>
        <p:spPr bwMode="auto">
          <a:xfrm>
            <a:off x="6227763" y="29972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77" name="Line 9"/>
          <p:cNvSpPr>
            <a:spLocks noChangeShapeType="1"/>
          </p:cNvSpPr>
          <p:nvPr/>
        </p:nvSpPr>
        <p:spPr bwMode="auto">
          <a:xfrm>
            <a:off x="2051050" y="29972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78" name="Line 10"/>
          <p:cNvSpPr>
            <a:spLocks noChangeShapeType="1"/>
          </p:cNvSpPr>
          <p:nvPr/>
        </p:nvSpPr>
        <p:spPr bwMode="auto">
          <a:xfrm>
            <a:off x="2051050" y="41497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79" name="Rectangle 11"/>
          <p:cNvSpPr>
            <a:spLocks noChangeArrowheads="1"/>
          </p:cNvSpPr>
          <p:nvPr/>
        </p:nvSpPr>
        <p:spPr bwMode="auto">
          <a:xfrm>
            <a:off x="2268538" y="5805488"/>
            <a:ext cx="4176712" cy="71913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altLang="en-US" sz="2800"/>
              <a:t>Влажность 55-65%</a:t>
            </a:r>
          </a:p>
        </p:txBody>
      </p:sp>
      <p:sp>
        <p:nvSpPr>
          <p:cNvPr id="339980" name="Line 12"/>
          <p:cNvSpPr>
            <a:spLocks noChangeShapeType="1"/>
          </p:cNvSpPr>
          <p:nvPr/>
        </p:nvSpPr>
        <p:spPr bwMode="auto">
          <a:xfrm>
            <a:off x="2051050" y="5300663"/>
            <a:ext cx="151288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81" name="Line 13"/>
          <p:cNvSpPr>
            <a:spLocks noChangeShapeType="1"/>
          </p:cNvSpPr>
          <p:nvPr/>
        </p:nvSpPr>
        <p:spPr bwMode="auto">
          <a:xfrm flipH="1">
            <a:off x="5076825" y="5300663"/>
            <a:ext cx="115093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82" name="Rectangle 14"/>
          <p:cNvSpPr>
            <a:spLocks noChangeArrowheads="1"/>
          </p:cNvSpPr>
          <p:nvPr/>
        </p:nvSpPr>
        <p:spPr bwMode="auto">
          <a:xfrm>
            <a:off x="4500563" y="3284538"/>
            <a:ext cx="3743325" cy="86518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altLang="en-US" sz="2800"/>
              <a:t>Начальная влажность 55-65%</a:t>
            </a:r>
          </a:p>
        </p:txBody>
      </p:sp>
      <p:sp>
        <p:nvSpPr>
          <p:cNvPr id="339983" name="Line 15"/>
          <p:cNvSpPr>
            <a:spLocks noChangeShapeType="1"/>
          </p:cNvSpPr>
          <p:nvPr/>
        </p:nvSpPr>
        <p:spPr bwMode="auto">
          <a:xfrm>
            <a:off x="6227763" y="41497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</a:extLst>
        </p:spPr>
        <p:txBody>
          <a:bodyPr/>
          <a:lstStyle/>
          <a:p>
            <a:r>
              <a:rPr lang="ru-RU" altLang="en-US" sz="3600">
                <a:latin typeface="Arial" panose="020B0604020202020204" pitchFamily="34" charset="0"/>
              </a:rPr>
              <a:t>Кошение с использованием бильного аппарата на злаковых</a:t>
            </a:r>
          </a:p>
        </p:txBody>
      </p:sp>
      <p:pic>
        <p:nvPicPr>
          <p:cNvPr id="321539" name="Picture 3" descr="косим"/>
          <p:cNvPicPr>
            <a:picLocks noChangeAspect="1" noChangeArrowheads="1"/>
          </p:cNvPicPr>
          <p:nvPr/>
        </p:nvPicPr>
        <p:blipFill>
          <a:blip r:embed="rId2">
            <a:lum bright="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31925"/>
            <a:ext cx="7543800" cy="52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</a:extLst>
        </p:spPr>
        <p:txBody>
          <a:bodyPr/>
          <a:lstStyle/>
          <a:p>
            <a:r>
              <a:rPr lang="ru-RU" altLang="en-US" sz="3600">
                <a:latin typeface="Arial" panose="020B0604020202020204" pitchFamily="34" charset="0"/>
              </a:rPr>
              <a:t>Кошение с использованием бильного аппарата на злаковых</a:t>
            </a:r>
          </a:p>
        </p:txBody>
      </p:sp>
      <p:pic>
        <p:nvPicPr>
          <p:cNvPr id="448516" name="Picture 4" descr="Бильный ап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1341438"/>
            <a:ext cx="5048250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98" name="Picture 2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27125"/>
            <a:ext cx="6337300" cy="573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701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ru-RU" altLang="en-US" sz="3600">
                <a:latin typeface="Arial" panose="020B0604020202020204" pitchFamily="34" charset="0"/>
              </a:rPr>
              <a:t>Кошение с плющением на бобовых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722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93800"/>
            <a:ext cx="8763000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2" name="Picture 2" descr="ворошение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842963"/>
            <a:ext cx="7058025" cy="537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2563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765175"/>
          </a:xfrm>
        </p:spPr>
        <p:txBody>
          <a:bodyPr/>
          <a:lstStyle/>
          <a:p>
            <a:r>
              <a:rPr lang="ru-RU" altLang="en-US" sz="3600">
                <a:latin typeface="Arial" panose="020B0604020202020204" pitchFamily="34" charset="0"/>
              </a:rPr>
              <a:t>Вспушивание валков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68275"/>
            <a:ext cx="8382000" cy="1431925"/>
          </a:xfrm>
        </p:spPr>
        <p:txBody>
          <a:bodyPr/>
          <a:lstStyle/>
          <a:p>
            <a:r>
              <a:rPr lang="ru-RU" altLang="en-US" sz="3600">
                <a:latin typeface="Arial" panose="020B0604020202020204" pitchFamily="34" charset="0"/>
              </a:rPr>
              <a:t>Сгребание подвяленной массы </a:t>
            </a:r>
            <a:br>
              <a:rPr lang="ru-RU" altLang="en-US" sz="3600">
                <a:latin typeface="Arial" panose="020B0604020202020204" pitchFamily="34" charset="0"/>
              </a:rPr>
            </a:br>
            <a:r>
              <a:rPr lang="ru-RU" altLang="en-US" sz="3600">
                <a:latin typeface="Arial" panose="020B0604020202020204" pitchFamily="34" charset="0"/>
              </a:rPr>
              <a:t>(через 4-6 часов)</a:t>
            </a:r>
          </a:p>
        </p:txBody>
      </p:sp>
      <p:pic>
        <p:nvPicPr>
          <p:cNvPr id="323587" name="Picture 3" descr="сгреб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529638" cy="40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512888"/>
          </a:xfrm>
          <a:noFill/>
          <a:ln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</a:extLst>
        </p:spPr>
        <p:txBody>
          <a:bodyPr/>
          <a:lstStyle/>
          <a:p>
            <a:r>
              <a:rPr lang="ru-RU" altLang="en-US" sz="3600">
                <a:latin typeface="Arial" panose="020B0604020202020204" pitchFamily="34" charset="0"/>
              </a:rPr>
              <a:t>Задачи консервирования для обеспечения высокой поедаемости объемистого корма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49500"/>
            <a:ext cx="8534400" cy="3167063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altLang="en-US" sz="3600">
                <a:latin typeface="Arial" panose="020B0604020202020204" pitchFamily="34" charset="0"/>
              </a:rPr>
              <a:t>Обеспечить сохранность и доброкачественность объемистого корма.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altLang="en-US" sz="3600">
                <a:latin typeface="Arial" panose="020B0604020202020204" pitchFamily="34" charset="0"/>
              </a:rPr>
              <a:t>Снизить до минимума потери питательных веществ и энергии.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188913"/>
            <a:ext cx="7051675" cy="762000"/>
          </a:xfrm>
        </p:spPr>
        <p:txBody>
          <a:bodyPr/>
          <a:lstStyle/>
          <a:p>
            <a:r>
              <a:rPr lang="ru-RU" altLang="en-US" sz="3600">
                <a:latin typeface="Arial" panose="020B0604020202020204" pitchFamily="34" charset="0"/>
              </a:rPr>
              <a:t>Подбор с измельчением</a:t>
            </a:r>
          </a:p>
        </p:txBody>
      </p:sp>
      <p:pic>
        <p:nvPicPr>
          <p:cNvPr id="324611" name="Picture 3" descr="под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052513"/>
            <a:ext cx="5867400" cy="557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600">
                <a:latin typeface="Arial" panose="020B0604020202020204" pitchFamily="34" charset="0"/>
              </a:rPr>
              <a:t>Длина резки и влажность</a:t>
            </a:r>
          </a:p>
        </p:txBody>
      </p:sp>
      <p:graphicFrame>
        <p:nvGraphicFramePr>
          <p:cNvPr id="325635" name="Group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70503434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648307654"/>
                    </a:ext>
                  </a:extLst>
                </a:gridCol>
              </a:tblGrid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Влажность убираемой массы,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Длина резки, см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683978"/>
                  </a:ext>
                </a:extLst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80-85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8-10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1620898"/>
                  </a:ext>
                </a:extLst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70-80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8426648"/>
                  </a:ext>
                </a:extLst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60-70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75746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200">
                <a:latin typeface="Arial" panose="020B0604020202020204" pitchFamily="34" charset="0"/>
              </a:rPr>
              <a:t>Раздельная уборка. Ограничивающие факторы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>
                <a:latin typeface="Arial" panose="020B0604020202020204" pitchFamily="34" charset="0"/>
              </a:rPr>
              <a:t>Влажная погода.</a:t>
            </a:r>
          </a:p>
          <a:p>
            <a:r>
              <a:rPr lang="ru-RU" altLang="en-US">
                <a:latin typeface="Arial" panose="020B0604020202020204" pitchFamily="34" charset="0"/>
              </a:rPr>
              <a:t>Техническое оснащение.</a:t>
            </a:r>
          </a:p>
          <a:p>
            <a:r>
              <a:rPr lang="ru-RU" altLang="en-US">
                <a:latin typeface="Arial" panose="020B0604020202020204" pitchFamily="34" charset="0"/>
              </a:rPr>
              <a:t>Конфигурация и выровненность полей.</a:t>
            </a:r>
          </a:p>
        </p:txBody>
      </p:sp>
      <p:sp>
        <p:nvSpPr>
          <p:cNvPr id="327684" name="Text Box 4"/>
          <p:cNvSpPr txBox="1">
            <a:spLocks noChangeArrowheads="1"/>
          </p:cNvSpPr>
          <p:nvPr/>
        </p:nvSpPr>
        <p:spPr bwMode="auto">
          <a:xfrm>
            <a:off x="395288" y="4221163"/>
            <a:ext cx="77057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en-US" sz="2800"/>
              <a:t>В случае отсутствия возможностей решить проблему высокой влажности – применение препаратов, обеспечивающих быстрое подкисление силосуемой среды.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</a:extLst>
        </p:spPr>
        <p:txBody>
          <a:bodyPr/>
          <a:lstStyle/>
          <a:p>
            <a:r>
              <a:rPr lang="ru-RU" altLang="en-US" sz="3600">
                <a:solidFill>
                  <a:schemeClr val="tx1"/>
                </a:solidFill>
                <a:latin typeface="Arial" panose="020B0604020202020204" pitchFamily="34" charset="0"/>
              </a:rPr>
              <a:t>Трамбовка массы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868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/>
          <a:lstStyle/>
          <a:p>
            <a:r>
              <a:rPr lang="ru-RU" altLang="en-US" sz="3000">
                <a:latin typeface="Arial" panose="020B0604020202020204" pitchFamily="34" charset="0"/>
              </a:rPr>
              <a:t>трамбующий трактор должен быть очищен и вымыт, особенно ходовая часть;</a:t>
            </a:r>
          </a:p>
          <a:p>
            <a:r>
              <a:rPr lang="ru-RU" altLang="en-US" sz="3000">
                <a:latin typeface="Arial" panose="020B0604020202020204" pitchFamily="34" charset="0"/>
              </a:rPr>
              <a:t>подтеки масла и топлива устранены;</a:t>
            </a:r>
          </a:p>
          <a:p>
            <a:r>
              <a:rPr lang="ru-RU" altLang="en-US" sz="3000">
                <a:latin typeface="Arial" panose="020B0604020202020204" pitchFamily="34" charset="0"/>
              </a:rPr>
              <a:t>выезд с зеленой массы за пределы траншеи исключен;</a:t>
            </a:r>
          </a:p>
          <a:p>
            <a:r>
              <a:rPr lang="ru-RU" altLang="en-US" sz="3000">
                <a:latin typeface="Arial" panose="020B0604020202020204" pitchFamily="34" charset="0"/>
              </a:rPr>
              <a:t>начинать трамбовку прежде всего возле стен, чтобы исключить плесневение.</a:t>
            </a:r>
          </a:p>
          <a:p>
            <a:r>
              <a:rPr lang="ru-RU" altLang="en-US" sz="3000">
                <a:latin typeface="Arial" panose="020B0604020202020204" pitchFamily="34" charset="0"/>
              </a:rPr>
              <a:t>трамбовать непрерывно, чтобы температура на глубине 40см была не выше 32</a:t>
            </a: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lang="ru-RU" altLang="en-US" sz="3000">
                <a:latin typeface="Arial" panose="020B0604020202020204" pitchFamily="34" charset="0"/>
              </a:rPr>
              <a:t>С.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442" name="Picture 2" descr="Тем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8153400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</a:extLst>
        </p:spPr>
        <p:txBody>
          <a:bodyPr/>
          <a:lstStyle/>
          <a:p>
            <a:r>
              <a:rPr lang="ru-RU" altLang="en-US" sz="3200">
                <a:latin typeface="Arial" panose="020B0604020202020204" pitchFamily="34" charset="0"/>
              </a:rPr>
              <a:t>Укрытие траншеи (Скандинавский опыт)</a:t>
            </a:r>
          </a:p>
        </p:txBody>
      </p:sp>
      <p:pic>
        <p:nvPicPr>
          <p:cNvPr id="405507" name="Picture 3" descr="тран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610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5508" name="Line 4"/>
          <p:cNvSpPr>
            <a:spLocks noChangeShapeType="1"/>
          </p:cNvSpPr>
          <p:nvPr/>
        </p:nvSpPr>
        <p:spPr bwMode="auto">
          <a:xfrm flipV="1">
            <a:off x="3851275" y="147637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09" name="Line 5"/>
          <p:cNvSpPr>
            <a:spLocks noChangeShapeType="1"/>
          </p:cNvSpPr>
          <p:nvPr/>
        </p:nvSpPr>
        <p:spPr bwMode="auto">
          <a:xfrm flipV="1">
            <a:off x="5680075" y="147637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10" name="Line 6"/>
          <p:cNvSpPr>
            <a:spLocks noChangeShapeType="1"/>
          </p:cNvSpPr>
          <p:nvPr/>
        </p:nvSpPr>
        <p:spPr bwMode="auto">
          <a:xfrm>
            <a:off x="7740650" y="3070225"/>
            <a:ext cx="56515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11" name="Line 7"/>
          <p:cNvSpPr>
            <a:spLocks noChangeShapeType="1"/>
          </p:cNvSpPr>
          <p:nvPr/>
        </p:nvSpPr>
        <p:spPr bwMode="auto">
          <a:xfrm>
            <a:off x="7812088" y="2565400"/>
            <a:ext cx="6477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12" name="Line 8"/>
          <p:cNvSpPr>
            <a:spLocks noChangeShapeType="1"/>
          </p:cNvSpPr>
          <p:nvPr/>
        </p:nvSpPr>
        <p:spPr bwMode="auto">
          <a:xfrm flipH="1">
            <a:off x="684213" y="2492375"/>
            <a:ext cx="6223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13" name="Line 9"/>
          <p:cNvSpPr>
            <a:spLocks noChangeShapeType="1"/>
          </p:cNvSpPr>
          <p:nvPr/>
        </p:nvSpPr>
        <p:spPr bwMode="auto">
          <a:xfrm flipH="1">
            <a:off x="755650" y="3068638"/>
            <a:ext cx="627063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14" name="Line 10"/>
          <p:cNvSpPr>
            <a:spLocks noChangeShapeType="1"/>
          </p:cNvSpPr>
          <p:nvPr/>
        </p:nvSpPr>
        <p:spPr bwMode="auto">
          <a:xfrm>
            <a:off x="827088" y="25654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15" name="Line 11"/>
          <p:cNvSpPr>
            <a:spLocks noChangeShapeType="1"/>
          </p:cNvSpPr>
          <p:nvPr/>
        </p:nvSpPr>
        <p:spPr bwMode="auto">
          <a:xfrm>
            <a:off x="3851275" y="1628775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16" name="Line 12"/>
          <p:cNvSpPr>
            <a:spLocks noChangeShapeType="1"/>
          </p:cNvSpPr>
          <p:nvPr/>
        </p:nvSpPr>
        <p:spPr bwMode="auto">
          <a:xfrm flipH="1">
            <a:off x="8243888" y="2636838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17" name="Text Box 13"/>
          <p:cNvSpPr txBox="1">
            <a:spLocks noChangeArrowheads="1"/>
          </p:cNvSpPr>
          <p:nvPr/>
        </p:nvSpPr>
        <p:spPr bwMode="auto">
          <a:xfrm>
            <a:off x="4211638" y="1125538"/>
            <a:ext cx="979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en-US" sz="2000"/>
              <a:t>100 см</a:t>
            </a:r>
          </a:p>
        </p:txBody>
      </p:sp>
      <p:sp>
        <p:nvSpPr>
          <p:cNvPr id="405518" name="Text Box 14"/>
          <p:cNvSpPr txBox="1">
            <a:spLocks noChangeArrowheads="1"/>
          </p:cNvSpPr>
          <p:nvPr/>
        </p:nvSpPr>
        <p:spPr bwMode="auto">
          <a:xfrm>
            <a:off x="8229600" y="2708275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altLang="en-US" sz="2000"/>
              <a:t>50 см</a:t>
            </a:r>
          </a:p>
        </p:txBody>
      </p:sp>
      <p:sp>
        <p:nvSpPr>
          <p:cNvPr id="405519" name="Text Box 15"/>
          <p:cNvSpPr txBox="1">
            <a:spLocks noChangeArrowheads="1"/>
          </p:cNvSpPr>
          <p:nvPr/>
        </p:nvSpPr>
        <p:spPr bwMode="auto">
          <a:xfrm>
            <a:off x="0" y="27813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en-US" sz="2000"/>
              <a:t>50 см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052513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anchor="ctr"/>
          <a:lstStyle/>
          <a:p>
            <a:r>
              <a:rPr lang="ru-RU" altLang="en-US" sz="3600">
                <a:latin typeface="Arial" panose="020B0604020202020204" pitchFamily="34" charset="0"/>
              </a:rPr>
              <a:t>Следует учесть,</a:t>
            </a:r>
          </a:p>
        </p:txBody>
      </p:sp>
      <p:sp>
        <p:nvSpPr>
          <p:cNvPr id="406531" name="Rectangle 3"/>
          <p:cNvSpPr>
            <a:spLocks noGrp="1" noChangeAspect="1" noChangeArrowheads="1"/>
          </p:cNvSpPr>
          <p:nvPr>
            <p:ph type="subTitle" idx="1"/>
          </p:nvPr>
        </p:nvSpPr>
        <p:spPr>
          <a:xfrm>
            <a:off x="152400" y="2814638"/>
            <a:ext cx="8839200" cy="3890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/>
          <a:lstStyle/>
          <a:p>
            <a:r>
              <a:rPr lang="ru-RU" altLang="en-US" sz="3200">
                <a:latin typeface="Arial" panose="020B0604020202020204" pitchFamily="34" charset="0"/>
              </a:rPr>
              <a:t>что без пленки потери силоса, особенно из подвяленной массы, в поверхностном слое могут достигать от 200 до</a:t>
            </a:r>
          </a:p>
          <a:p>
            <a:r>
              <a:rPr lang="ru-RU" altLang="en-US" sz="3200">
                <a:latin typeface="Arial" panose="020B0604020202020204" pitchFamily="34" charset="0"/>
              </a:rPr>
              <a:t>400-500 кг на 1 кв. м</a:t>
            </a:r>
          </a:p>
          <a:p>
            <a:r>
              <a:rPr lang="ru-RU" altLang="en-US" sz="3200">
                <a:latin typeface="Arial" panose="020B0604020202020204" pitchFamily="34" charset="0"/>
              </a:rPr>
              <a:t>Потеря 7 кг силоса равна потере 1 кг молока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32188"/>
            <a:ext cx="4319588" cy="2590800"/>
          </a:xfrm>
        </p:spPr>
        <p:txBody>
          <a:bodyPr/>
          <a:lstStyle/>
          <a:p>
            <a:r>
              <a:rPr lang="ru-RU" altLang="en-US" sz="3200">
                <a:latin typeface="Arial" panose="020B0604020202020204" pitchFamily="34" charset="0"/>
              </a:rPr>
              <a:t>Препарат «Акс</a:t>
            </a:r>
            <a:r>
              <a:rPr lang="ru-RU" altLang="en-US" sz="3600"/>
              <a:t> </a:t>
            </a:r>
            <a:r>
              <a:rPr lang="ru-RU" altLang="en-US" sz="3200">
                <a:latin typeface="Arial" panose="020B0604020202020204" pitchFamily="34" charset="0"/>
              </a:rPr>
              <a:t>Фаст» используют при силосовании массы с влажностью более 65%</a:t>
            </a:r>
          </a:p>
        </p:txBody>
      </p:sp>
      <p:sp>
        <p:nvSpPr>
          <p:cNvPr id="422915" name="Rectangle 3"/>
          <p:cNvSpPr>
            <a:spLocks noChangeArrowheads="1"/>
          </p:cNvSpPr>
          <p:nvPr/>
        </p:nvSpPr>
        <p:spPr bwMode="auto">
          <a:xfrm>
            <a:off x="323850" y="188913"/>
            <a:ext cx="8424863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en-US" sz="3200"/>
              <a:t>Микробно-ферментные препараты компании «Лаллеманд»</a:t>
            </a:r>
          </a:p>
          <a:p>
            <a:pPr algn="ctr"/>
            <a:r>
              <a:rPr lang="ru-RU" altLang="en-US" sz="3200"/>
              <a:t>используемые для заготовки травяного силоса и сенажа</a:t>
            </a:r>
          </a:p>
        </p:txBody>
      </p:sp>
      <p:sp>
        <p:nvSpPr>
          <p:cNvPr id="422916" name="Text Box 4"/>
          <p:cNvSpPr txBox="1">
            <a:spLocks noChangeArrowheads="1"/>
          </p:cNvSpPr>
          <p:nvPr/>
        </p:nvSpPr>
        <p:spPr bwMode="auto">
          <a:xfrm>
            <a:off x="4787900" y="3500438"/>
            <a:ext cx="43561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en-US" sz="3200">
                <a:solidFill>
                  <a:schemeClr val="tx2"/>
                </a:solidFill>
              </a:rPr>
              <a:t>Препарат «Акс Кул» </a:t>
            </a:r>
            <a:r>
              <a:rPr lang="ru-RU" altLang="en-US" sz="3200"/>
              <a:t>–</a:t>
            </a:r>
            <a:r>
              <a:rPr lang="ru-RU" altLang="en-US" sz="3200">
                <a:solidFill>
                  <a:schemeClr val="tx2"/>
                </a:solidFill>
              </a:rPr>
              <a:t> </a:t>
            </a:r>
          </a:p>
          <a:p>
            <a:r>
              <a:rPr lang="ru-RU" altLang="en-US" sz="3200">
                <a:solidFill>
                  <a:schemeClr val="tx2"/>
                </a:solidFill>
              </a:rPr>
              <a:t>при влажности силосуемого сырья 65% и менее</a:t>
            </a:r>
          </a:p>
        </p:txBody>
      </p:sp>
      <p:pic>
        <p:nvPicPr>
          <p:cNvPr id="422917" name="Picture 5" descr="axcool go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349500"/>
            <a:ext cx="3671887" cy="11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918" name="Picture 6" descr="axphast go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92375"/>
            <a:ext cx="3529012" cy="10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Text Box 2"/>
          <p:cNvSpPr txBox="1">
            <a:spLocks noChangeArrowheads="1"/>
          </p:cNvSpPr>
          <p:nvPr/>
        </p:nvSpPr>
        <p:spPr bwMode="auto">
          <a:xfrm>
            <a:off x="0" y="100013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en-US" sz="3000"/>
              <a:t>Действие биопрепарата для подкисления силосуемой среды при влажности более 65%</a:t>
            </a:r>
            <a:endParaRPr lang="en-US" altLang="en-US" sz="3000"/>
          </a:p>
        </p:txBody>
      </p:sp>
      <p:sp>
        <p:nvSpPr>
          <p:cNvPr id="424963" name="Line 3"/>
          <p:cNvSpPr>
            <a:spLocks noChangeShapeType="1"/>
          </p:cNvSpPr>
          <p:nvPr/>
        </p:nvSpPr>
        <p:spPr bwMode="auto">
          <a:xfrm>
            <a:off x="5580063" y="2565400"/>
            <a:ext cx="0" cy="2928938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4964" name="Text Box 4"/>
          <p:cNvSpPr txBox="1">
            <a:spLocks noChangeArrowheads="1"/>
          </p:cNvSpPr>
          <p:nvPr/>
        </p:nvSpPr>
        <p:spPr bwMode="auto">
          <a:xfrm>
            <a:off x="5219700" y="2133600"/>
            <a:ext cx="760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 b="1">
                <a:latin typeface="Times New Roman" panose="02020603050405020304" pitchFamily="18" charset="0"/>
              </a:rPr>
              <a:t>pH 6.5</a:t>
            </a:r>
            <a:endParaRPr lang="en-US" altLang="en-US" sz="1600" b="1">
              <a:latin typeface="Times New Roman" panose="02020603050405020304" pitchFamily="18" charset="0"/>
            </a:endParaRPr>
          </a:p>
        </p:txBody>
      </p:sp>
      <p:sp>
        <p:nvSpPr>
          <p:cNvPr id="424965" name="Rectangle 5"/>
          <p:cNvSpPr>
            <a:spLocks noChangeArrowheads="1"/>
          </p:cNvSpPr>
          <p:nvPr/>
        </p:nvSpPr>
        <p:spPr bwMode="auto">
          <a:xfrm>
            <a:off x="5219700" y="5445125"/>
            <a:ext cx="760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 b="1">
                <a:solidFill>
                  <a:srgbClr val="FF0000"/>
                </a:solidFill>
                <a:latin typeface="Times New Roman" panose="02020603050405020304" pitchFamily="18" charset="0"/>
              </a:rPr>
              <a:t>pH 4.8</a:t>
            </a:r>
            <a:endParaRPr lang="en-US" altLang="en-US" sz="1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4966" name="Line 6"/>
          <p:cNvSpPr>
            <a:spLocks noChangeShapeType="1"/>
          </p:cNvSpPr>
          <p:nvPr/>
        </p:nvSpPr>
        <p:spPr bwMode="auto">
          <a:xfrm>
            <a:off x="6300788" y="3429000"/>
            <a:ext cx="0" cy="2928938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4967" name="Rectangle 7"/>
          <p:cNvSpPr>
            <a:spLocks noChangeArrowheads="1"/>
          </p:cNvSpPr>
          <p:nvPr/>
        </p:nvSpPr>
        <p:spPr bwMode="auto">
          <a:xfrm>
            <a:off x="5940425" y="3068638"/>
            <a:ext cx="760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 b="1">
                <a:latin typeface="Times New Roman" panose="02020603050405020304" pitchFamily="18" charset="0"/>
              </a:rPr>
              <a:t>pH 5.2</a:t>
            </a:r>
            <a:endParaRPr lang="en-US" altLang="en-US" sz="1600" b="1">
              <a:latin typeface="Times New Roman" panose="02020603050405020304" pitchFamily="18" charset="0"/>
            </a:endParaRPr>
          </a:p>
        </p:txBody>
      </p:sp>
      <p:sp>
        <p:nvSpPr>
          <p:cNvPr id="424968" name="Rectangle 8"/>
          <p:cNvSpPr>
            <a:spLocks noChangeArrowheads="1"/>
          </p:cNvSpPr>
          <p:nvPr/>
        </p:nvSpPr>
        <p:spPr bwMode="auto">
          <a:xfrm>
            <a:off x="5845175" y="6324600"/>
            <a:ext cx="760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 b="1">
                <a:solidFill>
                  <a:srgbClr val="FF0000"/>
                </a:solidFill>
                <a:latin typeface="Times New Roman" panose="02020603050405020304" pitchFamily="18" charset="0"/>
              </a:rPr>
              <a:t>pH 3.7</a:t>
            </a:r>
            <a:endParaRPr lang="en-US" altLang="en-US" sz="1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4969" name="Text Box 9"/>
          <p:cNvSpPr txBox="1">
            <a:spLocks noChangeArrowheads="1"/>
          </p:cNvSpPr>
          <p:nvPr/>
        </p:nvSpPr>
        <p:spPr bwMode="auto">
          <a:xfrm>
            <a:off x="5608638" y="2465388"/>
            <a:ext cx="2292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 b="1" i="1">
                <a:latin typeface="Times New Roman" panose="02020603050405020304" pitchFamily="18" charset="0"/>
              </a:rPr>
              <a:t>Pediococcus pentosaceus</a:t>
            </a:r>
            <a:endParaRPr lang="en-US" altLang="en-US" sz="1600" b="1" i="1">
              <a:latin typeface="Times New Roman" panose="02020603050405020304" pitchFamily="18" charset="0"/>
            </a:endParaRPr>
          </a:p>
        </p:txBody>
      </p:sp>
      <p:sp>
        <p:nvSpPr>
          <p:cNvPr id="424970" name="Rectangle 10"/>
          <p:cNvSpPr>
            <a:spLocks noChangeArrowheads="1"/>
          </p:cNvSpPr>
          <p:nvPr/>
        </p:nvSpPr>
        <p:spPr bwMode="auto">
          <a:xfrm>
            <a:off x="6372225" y="3500438"/>
            <a:ext cx="2441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1600" b="1" i="1">
                <a:latin typeface="Times New Roman" panose="02020603050405020304" pitchFamily="18" charset="0"/>
              </a:rPr>
              <a:t>Lactobacillus plantarum</a:t>
            </a:r>
            <a:endParaRPr lang="en-US" altLang="en-US" sz="1600" b="1" i="1">
              <a:latin typeface="Times New Roman" panose="02020603050405020304" pitchFamily="18" charset="0"/>
            </a:endParaRPr>
          </a:p>
        </p:txBody>
      </p:sp>
      <p:sp>
        <p:nvSpPr>
          <p:cNvPr id="424971" name="Line 11"/>
          <p:cNvSpPr>
            <a:spLocks noChangeShapeType="1"/>
          </p:cNvSpPr>
          <p:nvPr/>
        </p:nvSpPr>
        <p:spPr bwMode="auto">
          <a:xfrm>
            <a:off x="1331913" y="1916113"/>
            <a:ext cx="0" cy="41052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4972" name="Text Box 12"/>
          <p:cNvSpPr txBox="1">
            <a:spLocks noChangeArrowheads="1"/>
          </p:cNvSpPr>
          <p:nvPr/>
        </p:nvSpPr>
        <p:spPr bwMode="auto">
          <a:xfrm>
            <a:off x="971550" y="1628775"/>
            <a:ext cx="760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 b="1">
                <a:latin typeface="Times New Roman" panose="02020603050405020304" pitchFamily="18" charset="0"/>
              </a:rPr>
              <a:t>pH 7.0</a:t>
            </a:r>
            <a:endParaRPr lang="en-US" altLang="en-US" sz="1600" b="1">
              <a:latin typeface="Times New Roman" panose="02020603050405020304" pitchFamily="18" charset="0"/>
            </a:endParaRPr>
          </a:p>
        </p:txBody>
      </p:sp>
      <p:sp>
        <p:nvSpPr>
          <p:cNvPr id="424973" name="Text Box 13"/>
          <p:cNvSpPr txBox="1">
            <a:spLocks noChangeArrowheads="1"/>
          </p:cNvSpPr>
          <p:nvPr/>
        </p:nvSpPr>
        <p:spPr bwMode="auto">
          <a:xfrm>
            <a:off x="1403350" y="1844675"/>
            <a:ext cx="2192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 b="1" i="1">
                <a:latin typeface="Times New Roman" panose="02020603050405020304" pitchFamily="18" charset="0"/>
              </a:rPr>
              <a:t>Propion</a:t>
            </a:r>
            <a:r>
              <a:rPr lang="ru-RU" altLang="en-US" sz="1600" b="1" i="1">
                <a:latin typeface="Times New Roman" panose="02020603050405020304" pitchFamily="18" charset="0"/>
              </a:rPr>
              <a:t>о</a:t>
            </a:r>
            <a:r>
              <a:rPr lang="en-GB" altLang="en-US" sz="1600" b="1" i="1">
                <a:latin typeface="Times New Roman" panose="02020603050405020304" pitchFamily="18" charset="0"/>
              </a:rPr>
              <a:t>bacter jensenii</a:t>
            </a:r>
            <a:endParaRPr lang="en-US" altLang="en-US" sz="1600" b="1" i="1">
              <a:latin typeface="Times New Roman" panose="02020603050405020304" pitchFamily="18" charset="0"/>
            </a:endParaRPr>
          </a:p>
        </p:txBody>
      </p:sp>
      <p:sp>
        <p:nvSpPr>
          <p:cNvPr id="424974" name="Rectangle 14"/>
          <p:cNvSpPr>
            <a:spLocks noChangeArrowheads="1"/>
          </p:cNvSpPr>
          <p:nvPr/>
        </p:nvSpPr>
        <p:spPr bwMode="auto">
          <a:xfrm>
            <a:off x="755650" y="6021388"/>
            <a:ext cx="10795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1600" b="1">
                <a:solidFill>
                  <a:srgbClr val="FF0000"/>
                </a:solidFill>
                <a:latin typeface="Times New Roman" panose="02020603050405020304" pitchFamily="18" charset="0"/>
              </a:rPr>
              <a:t>pH 4.5</a:t>
            </a:r>
            <a:endParaRPr lang="ru-RU" altLang="en-US" sz="16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0" hangingPunct="0"/>
            <a:endParaRPr lang="ru-RU" altLang="en-US" sz="16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0" hangingPunct="0"/>
            <a:endParaRPr lang="en-US" altLang="en-US" sz="1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4975" name="Line 15"/>
          <p:cNvSpPr>
            <a:spLocks noChangeShapeType="1"/>
          </p:cNvSpPr>
          <p:nvPr/>
        </p:nvSpPr>
        <p:spPr bwMode="auto">
          <a:xfrm>
            <a:off x="2124075" y="2420938"/>
            <a:ext cx="0" cy="36004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4976" name="Rectangle 16"/>
          <p:cNvSpPr>
            <a:spLocks noChangeArrowheads="1"/>
          </p:cNvSpPr>
          <p:nvPr/>
        </p:nvSpPr>
        <p:spPr bwMode="auto">
          <a:xfrm>
            <a:off x="1692275" y="6021388"/>
            <a:ext cx="1008063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1600" b="1">
                <a:solidFill>
                  <a:srgbClr val="FF0000"/>
                </a:solidFill>
                <a:latin typeface="Times New Roman" panose="02020603050405020304" pitchFamily="18" charset="0"/>
              </a:rPr>
              <a:t>pH 4.5</a:t>
            </a:r>
            <a:endParaRPr lang="ru-RU" altLang="en-US" sz="16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0" hangingPunct="0"/>
            <a:endParaRPr lang="ru-RU" altLang="en-US" sz="16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0" hangingPunct="0"/>
            <a:endParaRPr lang="en-US" altLang="en-US" sz="1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4977" name="Text Box 17"/>
          <p:cNvSpPr txBox="1">
            <a:spLocks noChangeArrowheads="1"/>
          </p:cNvSpPr>
          <p:nvPr/>
        </p:nvSpPr>
        <p:spPr bwMode="auto">
          <a:xfrm>
            <a:off x="1692275" y="2133600"/>
            <a:ext cx="760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 b="1">
                <a:latin typeface="Times New Roman" panose="02020603050405020304" pitchFamily="18" charset="0"/>
              </a:rPr>
              <a:t>pH 6.7</a:t>
            </a:r>
            <a:endParaRPr lang="en-US" altLang="en-US" sz="1600" b="1">
              <a:latin typeface="Times New Roman" panose="02020603050405020304" pitchFamily="18" charset="0"/>
            </a:endParaRPr>
          </a:p>
        </p:txBody>
      </p:sp>
      <p:sp>
        <p:nvSpPr>
          <p:cNvPr id="424978" name="Rectangle 18"/>
          <p:cNvSpPr>
            <a:spLocks noChangeArrowheads="1"/>
          </p:cNvSpPr>
          <p:nvPr/>
        </p:nvSpPr>
        <p:spPr bwMode="auto">
          <a:xfrm>
            <a:off x="2124075" y="2420938"/>
            <a:ext cx="2441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1600" b="1" i="1">
                <a:latin typeface="Times New Roman" panose="02020603050405020304" pitchFamily="18" charset="0"/>
              </a:rPr>
              <a:t>Lactobacillus buchneri</a:t>
            </a:r>
            <a:endParaRPr lang="en-US" altLang="en-US" sz="1600" b="1" i="1">
              <a:latin typeface="Times New Roman" panose="02020603050405020304" pitchFamily="18" charset="0"/>
            </a:endParaRPr>
          </a:p>
        </p:txBody>
      </p:sp>
      <p:sp>
        <p:nvSpPr>
          <p:cNvPr id="424979" name="Text Box 19"/>
          <p:cNvSpPr txBox="1">
            <a:spLocks noChangeArrowheads="1"/>
          </p:cNvSpPr>
          <p:nvPr/>
        </p:nvSpPr>
        <p:spPr bwMode="auto">
          <a:xfrm>
            <a:off x="5364163" y="1125538"/>
            <a:ext cx="24971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en-US" sz="1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Гомоферментативные</a:t>
            </a:r>
            <a:endParaRPr lang="en-US" altLang="en-US" sz="1800" b="1" u="sng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4980" name="Text Box 20"/>
          <p:cNvSpPr txBox="1">
            <a:spLocks noChangeArrowheads="1"/>
          </p:cNvSpPr>
          <p:nvPr/>
        </p:nvSpPr>
        <p:spPr bwMode="auto">
          <a:xfrm>
            <a:off x="971550" y="1125538"/>
            <a:ext cx="2670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en-US" sz="1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Гетероферментативные</a:t>
            </a:r>
            <a:endParaRPr lang="en-US" altLang="en-US" sz="1800" b="1" u="sng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4981" name="Rectangle 21"/>
          <p:cNvSpPr>
            <a:spLocks noChangeArrowheads="1"/>
          </p:cNvSpPr>
          <p:nvPr/>
        </p:nvSpPr>
        <p:spPr bwMode="auto">
          <a:xfrm>
            <a:off x="5940425" y="1557338"/>
            <a:ext cx="3024188" cy="1008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ru-RU" altLang="en-US" sz="1200" b="1"/>
              <a:t>Развитие эпифитной микрофлоры,</a:t>
            </a:r>
          </a:p>
          <a:p>
            <a:pPr algn="ctr"/>
            <a:r>
              <a:rPr lang="ru-RU" altLang="en-US" sz="1200" b="1"/>
              <a:t>снижающее общую эффективность</a:t>
            </a:r>
          </a:p>
          <a:p>
            <a:pPr algn="ctr"/>
            <a:r>
              <a:rPr lang="ru-RU" altLang="en-US" sz="1200" b="1"/>
              <a:t> брожения, в связи с недостаточной</a:t>
            </a:r>
          </a:p>
          <a:p>
            <a:pPr algn="ctr"/>
            <a:r>
              <a:rPr lang="ru-RU" altLang="en-US" sz="1200" b="1"/>
              <a:t>интенсивностью накопления кислот</a:t>
            </a:r>
          </a:p>
          <a:p>
            <a:pPr algn="ctr"/>
            <a:r>
              <a:rPr lang="ru-RU" altLang="en-US" sz="1200" b="1"/>
              <a:t>и распадом питательных веществ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4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24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24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24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2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424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24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2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24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24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24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24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24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24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24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24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2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24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24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4" grpId="0"/>
      <p:bldP spid="424965" grpId="0"/>
      <p:bldP spid="424967" grpId="0"/>
      <p:bldP spid="424968" grpId="0"/>
      <p:bldP spid="424969" grpId="0"/>
      <p:bldP spid="424970" grpId="0"/>
      <p:bldP spid="424972" grpId="0"/>
      <p:bldP spid="424973" grpId="0"/>
      <p:bldP spid="424974" grpId="0" animBg="1"/>
      <p:bldP spid="424976" grpId="0" animBg="1"/>
      <p:bldP spid="424977" grpId="0"/>
      <p:bldP spid="424978" grpId="0"/>
      <p:bldP spid="424979" grpId="0"/>
      <p:bldP spid="424980" grpId="0"/>
      <p:bldP spid="424981" grpId="0" animBg="1"/>
      <p:bldP spid="42498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</a:extLst>
        </p:spPr>
        <p:txBody>
          <a:bodyPr/>
          <a:lstStyle/>
          <a:p>
            <a:r>
              <a:rPr lang="ru-RU" altLang="en-US" sz="3600">
                <a:latin typeface="Arial" panose="020B0604020202020204" pitchFamily="34" charset="0"/>
              </a:rPr>
              <a:t>Потери при нормальном процессе силосования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8769350" cy="5105400"/>
          </a:xfrm>
        </p:spPr>
        <p:txBody>
          <a:bodyPr/>
          <a:lstStyle/>
          <a:p>
            <a:pPr lvl="1">
              <a:buFont typeface="Marlett" pitchFamily="2" charset="2"/>
              <a:buChar char="4"/>
            </a:pPr>
            <a:r>
              <a:rPr lang="ru-RU" altLang="en-US">
                <a:latin typeface="Arial" panose="020B0604020202020204" pitchFamily="34" charset="0"/>
              </a:rPr>
              <a:t>полевые потери с момента скашивания до загрузки в хранилище – до 2%, при провяливании трав до влажности 60-65% могут возрастать до 5-6% от исходного количества сухого вещества; </a:t>
            </a:r>
          </a:p>
          <a:p>
            <a:pPr lvl="1">
              <a:buFont typeface="Marlett" pitchFamily="2" charset="2"/>
              <a:buChar char="4"/>
            </a:pPr>
            <a:r>
              <a:rPr lang="ru-RU" altLang="en-US">
                <a:latin typeface="Arial" panose="020B0604020202020204" pitchFamily="34" charset="0"/>
              </a:rPr>
              <a:t>потери с вытекающим соком при повышенной влажности; </a:t>
            </a:r>
          </a:p>
          <a:p>
            <a:pPr lvl="1">
              <a:buFont typeface="Marlett" pitchFamily="2" charset="2"/>
              <a:buChar char="4"/>
            </a:pPr>
            <a:r>
              <a:rPr lang="ru-RU" altLang="en-US">
                <a:latin typeface="Arial" panose="020B0604020202020204" pitchFamily="34" charset="0"/>
              </a:rPr>
              <a:t>потери на “угар” (дыхание и микробиологические процессы);</a:t>
            </a:r>
          </a:p>
          <a:p>
            <a:pPr lvl="1">
              <a:buFont typeface="Marlett" pitchFamily="2" charset="2"/>
              <a:buChar char="4"/>
            </a:pPr>
            <a:r>
              <a:rPr lang="ru-RU" altLang="en-US">
                <a:latin typeface="Arial" panose="020B0604020202020204" pitchFamily="34" charset="0"/>
              </a:rPr>
              <a:t>порча поверхностного слоя, при хорошей изоляции – не более 2-3% сухого вещества.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385175" cy="1196975"/>
          </a:xfrm>
        </p:spPr>
        <p:txBody>
          <a:bodyPr/>
          <a:lstStyle/>
          <a:p>
            <a:r>
              <a:rPr lang="ru-RU" altLang="en-US" sz="3600">
                <a:solidFill>
                  <a:srgbClr val="000000"/>
                </a:solidFill>
                <a:latin typeface="Arial" panose="020B0604020202020204" pitchFamily="34" charset="0"/>
              </a:rPr>
              <a:t>Технологическое обеспечение сохранности силоса: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569325" cy="453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>
              <a:buClr>
                <a:srgbClr val="FF3300"/>
              </a:buClr>
              <a:buFontTx/>
              <a:buNone/>
            </a:pPr>
            <a:endParaRPr lang="ru-RU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buClr>
                <a:srgbClr val="FF3300"/>
              </a:buClr>
            </a:pPr>
            <a:r>
              <a:rPr lang="ru-RU" altLang="en-US" sz="3200">
                <a:solidFill>
                  <a:srgbClr val="000000"/>
                </a:solidFill>
                <a:latin typeface="Arial" panose="020B0604020202020204" pitchFamily="34" charset="0"/>
              </a:rPr>
              <a:t>оптимальная кислотность (уровень рН);</a:t>
            </a:r>
          </a:p>
          <a:p>
            <a:pPr lvl="1">
              <a:buClr>
                <a:srgbClr val="FF3300"/>
              </a:buClr>
            </a:pPr>
            <a:r>
              <a:rPr lang="ru-RU" altLang="en-US" sz="3200">
                <a:solidFill>
                  <a:srgbClr val="000000"/>
                </a:solidFill>
                <a:latin typeface="Arial" panose="020B0604020202020204" pitchFamily="34" charset="0"/>
              </a:rPr>
              <a:t>аэробная стабильность (устойчивость к самосогреванию);</a:t>
            </a:r>
          </a:p>
          <a:p>
            <a:pPr lvl="1">
              <a:buClr>
                <a:srgbClr val="FF3300"/>
              </a:buClr>
            </a:pPr>
            <a:r>
              <a:rPr lang="ru-RU" altLang="en-US" sz="3200">
                <a:solidFill>
                  <a:srgbClr val="000000"/>
                </a:solidFill>
                <a:latin typeface="Arial" panose="020B0604020202020204" pitchFamily="34" charset="0"/>
              </a:rPr>
              <a:t>следы или полное отсутствие масляной кислоты;</a:t>
            </a:r>
          </a:p>
          <a:p>
            <a:pPr lvl="1">
              <a:buClr>
                <a:srgbClr val="FF3300"/>
              </a:buClr>
            </a:pPr>
            <a:r>
              <a:rPr lang="ru-RU" altLang="en-US" sz="3200">
                <a:solidFill>
                  <a:srgbClr val="000000"/>
                </a:solidFill>
                <a:latin typeface="Arial" panose="020B0604020202020204" pitchFamily="34" charset="0"/>
              </a:rPr>
              <a:t>оптимальное соотношение молочной и уксусной кислот.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642350" cy="609600"/>
          </a:xfrm>
        </p:spPr>
        <p:txBody>
          <a:bodyPr/>
          <a:lstStyle/>
          <a:p>
            <a:r>
              <a:rPr lang="ru-RU" altLang="en-US" sz="3400">
                <a:latin typeface="Arial" panose="020B0604020202020204" pitchFamily="34" charset="0"/>
              </a:rPr>
              <a:t>Параметры «идеального» корма</a:t>
            </a:r>
          </a:p>
        </p:txBody>
      </p:sp>
      <p:graphicFrame>
        <p:nvGraphicFramePr>
          <p:cNvPr id="415791" name="Group 47"/>
          <p:cNvGraphicFramePr>
            <a:graphicFrameLocks noGrp="1"/>
          </p:cNvGraphicFramePr>
          <p:nvPr>
            <p:ph type="tbl" idx="1"/>
          </p:nvPr>
        </p:nvGraphicFramePr>
        <p:xfrm>
          <a:off x="0" y="1484313"/>
          <a:ext cx="9074150" cy="4470400"/>
        </p:xfrm>
        <a:graphic>
          <a:graphicData uri="http://schemas.openxmlformats.org/drawingml/2006/table">
            <a:tbl>
              <a:tblPr/>
              <a:tblGrid>
                <a:gridCol w="3889375">
                  <a:extLst>
                    <a:ext uri="{9D8B030D-6E8A-4147-A177-3AD203B41FA5}">
                      <a16:colId xmlns:a16="http://schemas.microsoft.com/office/drawing/2014/main" val="2935260829"/>
                    </a:ext>
                  </a:extLst>
                </a:gridCol>
                <a:gridCol w="5184775">
                  <a:extLst>
                    <a:ext uri="{9D8B030D-6E8A-4147-A177-3AD203B41FA5}">
                      <a16:colId xmlns:a16="http://schemas.microsoft.com/office/drawing/2014/main" val="2492819790"/>
                    </a:ext>
                  </a:extLst>
                </a:gridCol>
              </a:tblGrid>
              <a:tr h="550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Величина значения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309283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Влажность, %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не более 65,0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524184"/>
                  </a:ext>
                </a:extLst>
              </a:tr>
              <a:tr h="436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Общее количество органических кислот, % СВ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не более 12,0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203844"/>
                  </a:ext>
                </a:extLst>
              </a:tr>
              <a:tr h="436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Доля молочной кислоты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не менее 80 % от всех органических кислот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60962"/>
                  </a:ext>
                </a:extLst>
              </a:tr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Уровень рН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4,0…4,5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65400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Сахара, % СВ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не менее 5,0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820581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Сырая зола, % СВ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не более 10,0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383018"/>
                  </a:ext>
                </a:extLst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Длина резки, см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2,5…8,0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54773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38" name="Picture 2" descr="фин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8534400" cy="62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8339" name="Text Box 3"/>
          <p:cNvSpPr txBox="1">
            <a:spLocks noChangeArrowheads="1"/>
          </p:cNvSpPr>
          <p:nvPr/>
        </p:nvSpPr>
        <p:spPr bwMode="auto">
          <a:xfrm>
            <a:off x="304800" y="152400"/>
            <a:ext cx="21796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ru-RU" altLang="en-US" sz="2000"/>
              <a:t>Потери СВ, </a:t>
            </a:r>
          </a:p>
          <a:p>
            <a:pPr algn="ctr" eaLnBrk="0" hangingPunct="0"/>
            <a:r>
              <a:rPr lang="ru-RU" altLang="en-US" sz="2000"/>
              <a:t>% от исходного</a:t>
            </a:r>
          </a:p>
        </p:txBody>
      </p:sp>
      <p:sp>
        <p:nvSpPr>
          <p:cNvPr id="398340" name="Text Box 4"/>
          <p:cNvSpPr txBox="1">
            <a:spLocks noChangeArrowheads="1"/>
          </p:cNvSpPr>
          <p:nvPr/>
        </p:nvSpPr>
        <p:spPr bwMode="auto">
          <a:xfrm>
            <a:off x="2825750" y="6477000"/>
            <a:ext cx="4914900" cy="396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en-US" sz="2000"/>
              <a:t>Содержание СВ в силосуемой массе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848600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r>
              <a:rPr lang="ru-RU" altLang="en-US" sz="3200">
                <a:solidFill>
                  <a:schemeClr val="tx1"/>
                </a:solidFill>
                <a:latin typeface="Arial" panose="020B0604020202020204" pitchFamily="34" charset="0"/>
              </a:rPr>
              <a:t>Условия силосуемости растений</a:t>
            </a:r>
            <a:br>
              <a:rPr lang="ru-RU" altLang="en-US" sz="320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ru-RU" altLang="en-US" sz="320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en-US" sz="3200">
                <a:solidFill>
                  <a:schemeClr val="tx1"/>
                </a:solidFill>
                <a:latin typeface="Arial" panose="020B0604020202020204" pitchFamily="34" charset="0"/>
              </a:rPr>
              <a:t>Gross F., 1987</a:t>
            </a:r>
            <a:r>
              <a:rPr lang="ru-RU" altLang="en-US" sz="320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r>
              <a:rPr lang="ru-RU" altLang="en-US" sz="1600"/>
              <a:t/>
            </a:r>
            <a:br>
              <a:rPr lang="ru-RU" altLang="en-US" sz="1600"/>
            </a:br>
            <a:endParaRPr lang="ru-RU" altLang="en-US" sz="1600"/>
          </a:p>
        </p:txBody>
      </p:sp>
      <p:sp>
        <p:nvSpPr>
          <p:cNvPr id="396291" name="Rectangle 3"/>
          <p:cNvSpPr>
            <a:spLocks noChangeArrowheads="1"/>
          </p:cNvSpPr>
          <p:nvPr/>
        </p:nvSpPr>
        <p:spPr bwMode="auto">
          <a:xfrm>
            <a:off x="228600" y="1600200"/>
            <a:ext cx="85344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 eaLnBrk="0" hangingPunct="0"/>
            <a:r>
              <a:rPr lang="ru-RU" altLang="en-US" sz="2400">
                <a:latin typeface="Times New Roman" panose="02020603050405020304" pitchFamily="18" charset="0"/>
              </a:rPr>
              <a:t>Сырой протеин (СП)</a:t>
            </a:r>
            <a:endParaRPr lang="ru-RU" altLang="en-US" sz="3600">
              <a:latin typeface="Times New Roman" panose="02020603050405020304" pitchFamily="18" charset="0"/>
            </a:endParaRPr>
          </a:p>
        </p:txBody>
      </p:sp>
      <p:sp>
        <p:nvSpPr>
          <p:cNvPr id="396292" name="AutoShape 4"/>
          <p:cNvSpPr>
            <a:spLocks noChangeArrowheads="1"/>
          </p:cNvSpPr>
          <p:nvPr/>
        </p:nvSpPr>
        <p:spPr bwMode="auto">
          <a:xfrm>
            <a:off x="228600" y="1600200"/>
            <a:ext cx="8610600" cy="990600"/>
          </a:xfrm>
          <a:prstGeom prst="rtTriangle">
            <a:avLst/>
          </a:prstGeom>
          <a:solidFill>
            <a:srgbClr val="614FC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b"/>
          <a:lstStyle/>
          <a:p>
            <a:pPr eaLnBrk="0" hangingPunct="0"/>
            <a:r>
              <a:rPr lang="ru-RU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Водорастворимые углеводы (ВУ)</a:t>
            </a:r>
            <a:endParaRPr lang="ru-RU" altLang="en-US" sz="2000">
              <a:latin typeface="Times New Roman" panose="02020603050405020304" pitchFamily="18" charset="0"/>
            </a:endParaRPr>
          </a:p>
        </p:txBody>
      </p:sp>
      <p:sp>
        <p:nvSpPr>
          <p:cNvPr id="396293" name="Text Box 5"/>
          <p:cNvSpPr txBox="1">
            <a:spLocks noChangeArrowheads="1"/>
          </p:cNvSpPr>
          <p:nvPr/>
        </p:nvSpPr>
        <p:spPr bwMode="auto">
          <a:xfrm>
            <a:off x="2895600" y="2590800"/>
            <a:ext cx="3192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altLang="en-US" sz="2400">
                <a:latin typeface="Times New Roman" panose="02020603050405020304" pitchFamily="18" charset="0"/>
              </a:rPr>
              <a:t>Соотношение ВУ / СП</a:t>
            </a:r>
            <a:endParaRPr lang="ru-RU" altLang="en-US" sz="3600">
              <a:latin typeface="Times New Roman" panose="02020603050405020304" pitchFamily="18" charset="0"/>
            </a:endParaRPr>
          </a:p>
        </p:txBody>
      </p:sp>
      <p:graphicFrame>
        <p:nvGraphicFramePr>
          <p:cNvPr id="396294" name="Object 6"/>
          <p:cNvGraphicFramePr>
            <a:graphicFrameLocks noChangeAspect="1"/>
          </p:cNvGraphicFramePr>
          <p:nvPr/>
        </p:nvGraphicFramePr>
        <p:xfrm>
          <a:off x="152400" y="3048000"/>
          <a:ext cx="8797925" cy="348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295" name="Документ" r:id="rId3" imgW="8919360" imgH="3760920" progId="Word.Document.8">
                  <p:embed/>
                </p:oleObj>
              </mc:Choice>
              <mc:Fallback>
                <p:oleObj name="Документ" r:id="rId3" imgW="8919360" imgH="376092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048000"/>
                        <a:ext cx="8797925" cy="348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847725"/>
          </a:xfrm>
        </p:spPr>
        <p:txBody>
          <a:bodyPr/>
          <a:lstStyle/>
          <a:p>
            <a:r>
              <a:rPr lang="ru-RU" altLang="en-US" sz="2400">
                <a:latin typeface="Arial" panose="020B0604020202020204" pitchFamily="34" charset="0"/>
              </a:rPr>
              <a:t>Содержание сахаров в растениях при различной влажности, необходимое для максимальной ферментации</a:t>
            </a:r>
            <a:r>
              <a:rPr lang="ru-RU" altLang="en-US" sz="2400" b="1"/>
              <a:t> </a:t>
            </a:r>
          </a:p>
        </p:txBody>
      </p:sp>
      <p:graphicFrame>
        <p:nvGraphicFramePr>
          <p:cNvPr id="440323" name="Group 3"/>
          <p:cNvGraphicFramePr>
            <a:graphicFrameLocks noGrp="1"/>
          </p:cNvGraphicFramePr>
          <p:nvPr>
            <p:ph type="tbl" idx="1"/>
          </p:nvPr>
        </p:nvGraphicFramePr>
        <p:xfrm>
          <a:off x="457200" y="1125538"/>
          <a:ext cx="8229600" cy="516890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336090866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00619561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77261119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451973527"/>
                    </a:ext>
                  </a:extLst>
                </a:gridCol>
              </a:tblGrid>
              <a:tr h="41116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Сухое вещество, %</a:t>
                      </a:r>
                      <a:endParaRPr kumimoji="0" lang="ru-R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Необходимый сахарный минимум, % СВ</a:t>
                      </a:r>
                      <a:endParaRPr kumimoji="0" lang="ru-R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895767"/>
                  </a:ext>
                </a:extLst>
              </a:tr>
              <a:tr h="412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Бобовые</a:t>
                      </a:r>
                      <a:endParaRPr kumimoji="0" lang="ru-R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Злаковые</a:t>
                      </a:r>
                      <a:endParaRPr kumimoji="0" lang="ru-R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Кукуруза</a:t>
                      </a:r>
                      <a:endParaRPr kumimoji="0" lang="ru-R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496913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097266"/>
                  </a:ext>
                </a:extLst>
              </a:tr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365642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370862"/>
                  </a:ext>
                </a:extLst>
              </a:tr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796580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325084"/>
                  </a:ext>
                </a:extLst>
              </a:tr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991964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155506"/>
                  </a:ext>
                </a:extLst>
              </a:tr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190807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Средняя величина</a:t>
                      </a:r>
                      <a:endParaRPr kumimoji="0" lang="ru-R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4-15</a:t>
                      </a:r>
                      <a:endParaRPr kumimoji="0" lang="ru-R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10-20</a:t>
                      </a:r>
                      <a:endParaRPr kumimoji="0" lang="ru-R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8-30</a:t>
                      </a:r>
                      <a:endParaRPr kumimoji="0" lang="ru-R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442315"/>
                  </a:ext>
                </a:extLst>
              </a:tr>
            </a:tbl>
          </a:graphicData>
        </a:graphic>
      </p:graphicFrame>
      <p:sp>
        <p:nvSpPr>
          <p:cNvPr id="440382" name="Text Box 62"/>
          <p:cNvSpPr txBox="1">
            <a:spLocks noChangeArrowheads="1"/>
          </p:cNvSpPr>
          <p:nvPr/>
        </p:nvSpPr>
        <p:spPr bwMode="auto">
          <a:xfrm>
            <a:off x="539750" y="6276975"/>
            <a:ext cx="8135938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en-US" sz="1600" b="1">
                <a:latin typeface="Times New Roman" panose="02020603050405020304" pitchFamily="18" charset="0"/>
              </a:rPr>
              <a:t>Цифры, выделенные красным цветом, показывают содержание сахаров, обеспечивающее максимальную ферментацию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au template LAN">
  <a:themeElements>
    <a:clrScheme name="nouveau template LA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ouveau template L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nouveau template LA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au template LA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au template LA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au template LA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au template L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au template L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au template L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Designs\nouveau template LAN.ppt</Template>
  <TotalTime>1573</TotalTime>
  <Words>1200</Words>
  <Application>Microsoft Office PowerPoint</Application>
  <PresentationFormat>On-screen Show (4:3)</PresentationFormat>
  <Paragraphs>428</Paragraphs>
  <Slides>38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Times New Roman</vt:lpstr>
      <vt:lpstr>Arial</vt:lpstr>
      <vt:lpstr>Marlett</vt:lpstr>
      <vt:lpstr>Arial Cyr</vt:lpstr>
      <vt:lpstr>Arial Narrow</vt:lpstr>
      <vt:lpstr>Wingdings</vt:lpstr>
      <vt:lpstr>nouveau template LAN</vt:lpstr>
      <vt:lpstr>Документ Microsoft Word</vt:lpstr>
      <vt:lpstr>Диаграмма Microsoft Office Excel</vt:lpstr>
      <vt:lpstr>Улучшение сохранности кормов собственного приготовления</vt:lpstr>
      <vt:lpstr>PowerPoint Presentation</vt:lpstr>
      <vt:lpstr>Задачи консервирования для обеспечения высокой поедаемости объемистого корма</vt:lpstr>
      <vt:lpstr>Потери при нормальном процессе силосования</vt:lpstr>
      <vt:lpstr>Технологическое обеспечение сохранности силоса:</vt:lpstr>
      <vt:lpstr>Параметры «идеального» корма</vt:lpstr>
      <vt:lpstr>PowerPoint Presentation</vt:lpstr>
      <vt:lpstr>Условия силосуемости растений (Gross F., 1987) </vt:lpstr>
      <vt:lpstr>Содержание сахаров в растениях при различной влажности, необходимое для максимальной ферментации </vt:lpstr>
      <vt:lpstr>PowerPoint Presentation</vt:lpstr>
      <vt:lpstr>Допустимый уровень рН при различной влажности сырья (Вайсбах Ф., 1998)</vt:lpstr>
      <vt:lpstr>Взаимосвязь содержания сухого вещества и уровня рН в образцах кормов (Spoerndly, 2003)</vt:lpstr>
      <vt:lpstr>Оценка сохранности корма</vt:lpstr>
      <vt:lpstr>Взаимосвязь содержания сухого вещества и уровня рН в образцах кормов</vt:lpstr>
      <vt:lpstr>Оценка сохранности корма</vt:lpstr>
      <vt:lpstr>Взаимосвязь содержания молочной кислоты и уровня рН в образцах кормов</vt:lpstr>
      <vt:lpstr>Определение содержания органических кислот</vt:lpstr>
      <vt:lpstr>Определение содержания органических кислот</vt:lpstr>
      <vt:lpstr>Нормативы содержания органических кислот в СВ силоса (Spoendly, 2003)</vt:lpstr>
      <vt:lpstr>PowerPoint Presentation</vt:lpstr>
      <vt:lpstr>PowerPoint Presentation</vt:lpstr>
      <vt:lpstr>Взаимосвязь влажности и содержания сахаров в силосе за 2005-07 гг.</vt:lpstr>
      <vt:lpstr>Оптимизация технологий заготовки объемистых кормов в направлении снижения влажности:</vt:lpstr>
      <vt:lpstr>Кошение с использованием бильного аппарата на злаковых</vt:lpstr>
      <vt:lpstr>Кошение с использованием бильного аппарата на злаковых</vt:lpstr>
      <vt:lpstr>Кошение с плющением на бобовых</vt:lpstr>
      <vt:lpstr>PowerPoint Presentation</vt:lpstr>
      <vt:lpstr>Вспушивание валков</vt:lpstr>
      <vt:lpstr>Сгребание подвяленной массы  (через 4-6 часов)</vt:lpstr>
      <vt:lpstr>Подбор с измельчением</vt:lpstr>
      <vt:lpstr>Длина резки и влажность</vt:lpstr>
      <vt:lpstr>Раздельная уборка. Ограничивающие факторы</vt:lpstr>
      <vt:lpstr>Трамбовка массы</vt:lpstr>
      <vt:lpstr>PowerPoint Presentation</vt:lpstr>
      <vt:lpstr>Укрытие траншеи (Скандинавский опыт)</vt:lpstr>
      <vt:lpstr>Следует учесть,</vt:lpstr>
      <vt:lpstr>Препарат «Акс Фаст» используют при силосовании массы с влажностью более 65%</vt:lpstr>
      <vt:lpstr>PowerPoint Presentation</vt:lpstr>
    </vt:vector>
  </TitlesOfParts>
  <Company>lallemand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lallemand</dc:creator>
  <cp:lastModifiedBy>word</cp:lastModifiedBy>
  <cp:revision>218</cp:revision>
  <dcterms:created xsi:type="dcterms:W3CDTF">2001-12-19T09:04:53Z</dcterms:created>
  <dcterms:modified xsi:type="dcterms:W3CDTF">2022-12-13T10:48:20Z</dcterms:modified>
</cp:coreProperties>
</file>